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8" r:id="rId3"/>
    <p:sldId id="270" r:id="rId4"/>
    <p:sldId id="264" r:id="rId5"/>
    <p:sldId id="263" r:id="rId6"/>
    <p:sldId id="258" r:id="rId7"/>
    <p:sldId id="274" r:id="rId8"/>
    <p:sldId id="261" r:id="rId9"/>
    <p:sldId id="262" r:id="rId10"/>
    <p:sldId id="271" r:id="rId11"/>
    <p:sldId id="273" r:id="rId12"/>
    <p:sldId id="275" r:id="rId13"/>
    <p:sldId id="276" r:id="rId14"/>
    <p:sldId id="260" r:id="rId15"/>
    <p:sldId id="277" r:id="rId16"/>
    <p:sldId id="269" r:id="rId17"/>
    <p:sldId id="265" r:id="rId18"/>
    <p:sldId id="266" r:id="rId19"/>
    <p:sldId id="267"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2" d="100"/>
          <a:sy n="32" d="100"/>
        </p:scale>
        <p:origin x="53" y="14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701D8-010A-42FC-9CD4-C5B581625698}" type="datetimeFigureOut">
              <a:rPr lang="en-US" smtClean="0"/>
              <a:t>3/15/2014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948A3-93C6-4676-AD84-10BA1637DD65}" type="slidenum">
              <a:rPr lang="en-US" smtClean="0"/>
              <a:t>‹#›</a:t>
            </a:fld>
            <a:endParaRPr lang="en-US"/>
          </a:p>
        </p:txBody>
      </p:sp>
    </p:spTree>
    <p:extLst>
      <p:ext uri="{BB962C8B-B14F-4D97-AF65-F5344CB8AC3E}">
        <p14:creationId xmlns:p14="http://schemas.microsoft.com/office/powerpoint/2010/main" val="1568593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fld id="{C9003F32-28DE-4DAB-B1CE-F7367782E50C}" type="slidenum">
              <a:rPr lang="en-US" smtClean="0">
                <a:latin typeface="Arial" panose="020B0604020202020204" pitchFamily="34" charset="0"/>
              </a:rPr>
              <a:pPr/>
              <a:t>16</a:t>
            </a:fld>
            <a:endParaRPr lang="en-US" smtClean="0">
              <a:latin typeface="Arial" panose="020B0604020202020204" pitchFamily="34" charset="0"/>
            </a:endParaRPr>
          </a:p>
        </p:txBody>
      </p:sp>
      <p:sp>
        <p:nvSpPr>
          <p:cNvPr id="79875"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buFontTx/>
              <a:buChar char="•"/>
            </a:pPr>
            <a:r>
              <a:rPr lang="en-US" smtClean="0"/>
              <a:t>The link is to the FWS endangered species webpage:  http://www.fws.gov/endangered/ </a:t>
            </a:r>
          </a:p>
          <a:p>
            <a:pPr eaLnBrk="1" hangingPunct="1">
              <a:spcBef>
                <a:spcPct val="0"/>
              </a:spcBef>
              <a:buFontTx/>
              <a:buChar char="•"/>
            </a:pPr>
            <a:r>
              <a:rPr lang="en-US" sz="1400" smtClean="0"/>
              <a:t>398 U.S. species of animals are listed and 599 U.S. species of plants are listed</a:t>
            </a:r>
            <a:r>
              <a:rPr lang="en-US" smtClean="0"/>
              <a:t> </a:t>
            </a:r>
          </a:p>
          <a:p>
            <a:pPr eaLnBrk="1" hangingPunct="1">
              <a:spcBef>
                <a:spcPct val="0"/>
              </a:spcBef>
              <a:buFontTx/>
              <a:buChar char="•"/>
            </a:pPr>
            <a:r>
              <a:rPr lang="en-US" sz="1400" smtClean="0"/>
              <a:t>The ESA provides for habitat recovery plans and species recovery plans</a:t>
            </a:r>
          </a:p>
          <a:p>
            <a:pPr eaLnBrk="1" hangingPunct="1">
              <a:spcBef>
                <a:spcPct val="0"/>
              </a:spcBef>
              <a:buFontTx/>
              <a:buChar char="•"/>
            </a:pPr>
            <a:r>
              <a:rPr lang="en-US" smtClean="0"/>
              <a:t>Statistics on listed species current as of 2/10/06.  </a:t>
            </a:r>
          </a:p>
          <a:p>
            <a:pPr eaLnBrk="1" hangingPunct="1">
              <a:spcBef>
                <a:spcPct val="0"/>
              </a:spcBef>
              <a:buFontTx/>
              <a:buChar char="•"/>
            </a:pPr>
            <a:r>
              <a:rPr lang="en-US" sz="1400" smtClean="0"/>
              <a:t>The ESA began and remains in controversy despite the obvious need for and apparent success of the law</a:t>
            </a:r>
          </a:p>
          <a:p>
            <a:pPr eaLnBrk="1" hangingPunct="1">
              <a:spcBef>
                <a:spcPct val="0"/>
              </a:spcBef>
              <a:buFontTx/>
              <a:buChar char="•"/>
            </a:pPr>
            <a:r>
              <a:rPr lang="en-US" smtClean="0"/>
              <a:t>According to the Sierra Club:</a:t>
            </a:r>
          </a:p>
          <a:p>
            <a:pPr lvl="1" eaLnBrk="1" hangingPunct="1">
              <a:spcBef>
                <a:spcPct val="0"/>
              </a:spcBef>
              <a:buFontTx/>
              <a:buChar char="•"/>
            </a:pPr>
            <a:r>
              <a:rPr lang="en-US" smtClean="0"/>
              <a:t>The U.S. has destroyed more than half its wetlands </a:t>
            </a:r>
          </a:p>
          <a:p>
            <a:pPr lvl="1" eaLnBrk="1" hangingPunct="1">
              <a:spcBef>
                <a:spcPct val="0"/>
              </a:spcBef>
              <a:buFontTx/>
              <a:buChar char="•"/>
            </a:pPr>
            <a:r>
              <a:rPr lang="en-US" smtClean="0"/>
              <a:t>The U.S. has logged 95-98% of its virgin forests in the lower 48 states </a:t>
            </a:r>
          </a:p>
          <a:p>
            <a:pPr lvl="1" eaLnBrk="1" hangingPunct="1">
              <a:spcBef>
                <a:spcPct val="0"/>
              </a:spcBef>
              <a:buFontTx/>
              <a:buChar char="•"/>
            </a:pPr>
            <a:r>
              <a:rPr lang="en-US" smtClean="0"/>
              <a:t>At least 80% of the coastline in the lower 48 states has been developed. </a:t>
            </a:r>
          </a:p>
          <a:p>
            <a:pPr lvl="1" eaLnBrk="1" hangingPunct="1">
              <a:spcBef>
                <a:spcPct val="0"/>
              </a:spcBef>
              <a:buFontTx/>
              <a:buChar char="•"/>
            </a:pPr>
            <a:r>
              <a:rPr lang="en-US" smtClean="0"/>
              <a:t>The Earth is losing up to 50,000 species per year</a:t>
            </a:r>
            <a:r>
              <a:rPr lang="en-US" b="1" i="1" smtClean="0"/>
              <a:t> </a:t>
            </a:r>
            <a:r>
              <a:rPr lang="en-US" smtClean="0"/>
              <a:t>(E.O. Wilson &amp; Stephen Kellert, Eds., 1993. The Biophilia Hypothesis. Washington, DC: Island Press.).</a:t>
            </a:r>
          </a:p>
          <a:p>
            <a:pPr eaLnBrk="1" hangingPunct="1">
              <a:spcBef>
                <a:spcPct val="0"/>
              </a:spcBef>
              <a:buFontTx/>
              <a:buChar char="•"/>
            </a:pPr>
            <a:r>
              <a:rPr lang="en-US" smtClean="0"/>
              <a:t>CITES is an international version of the U.S. Endangered Species Act, requiring each nation to list threatened and endangered species and for each nation to protect the listed species from other nations.  The link is to the CITES webpage.  </a:t>
            </a:r>
          </a:p>
          <a:p>
            <a:pPr eaLnBrk="1" hangingPunct="1">
              <a:spcBef>
                <a:spcPct val="0"/>
              </a:spcBef>
              <a:buFontTx/>
              <a:buChar char="•"/>
            </a:pPr>
            <a:endParaRPr lang="en-US" sz="1400" smtClean="0"/>
          </a:p>
          <a:p>
            <a:pPr eaLnBrk="1" hangingPunct="1">
              <a:spcBef>
                <a:spcPct val="0"/>
              </a:spcBef>
              <a:buFontTx/>
              <a:buChar char="•"/>
            </a:pPr>
            <a:endParaRPr lang="en-US" smtClean="0"/>
          </a:p>
        </p:txBody>
      </p:sp>
    </p:spTree>
    <p:extLst>
      <p:ext uri="{BB962C8B-B14F-4D97-AF65-F5344CB8AC3E}">
        <p14:creationId xmlns:p14="http://schemas.microsoft.com/office/powerpoint/2010/main" val="883844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fld id="{A1A96B57-C06E-42AF-B4F4-7883704A6172}" type="slidenum">
              <a:rPr lang="en-US" smtClean="0">
                <a:latin typeface="Arial" panose="020B0604020202020204" pitchFamily="34" charset="0"/>
              </a:rPr>
              <a:pPr/>
              <a:t>17</a:t>
            </a:fld>
            <a:endParaRPr lang="en-US" smtClean="0">
              <a:latin typeface="Arial" panose="020B0604020202020204" pitchFamily="34"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Clr>
                <a:srgbClr val="008000"/>
              </a:buClr>
              <a:buFontTx/>
              <a:buChar char="•"/>
            </a:pPr>
            <a:r>
              <a:rPr lang="en-US" sz="1400" smtClean="0"/>
              <a:t>http://www.epa.gov/air/oaqps/peg_caa/pegcaain.html </a:t>
            </a:r>
          </a:p>
          <a:p>
            <a:pPr eaLnBrk="1" hangingPunct="1">
              <a:spcBef>
                <a:spcPct val="0"/>
              </a:spcBef>
              <a:buFontTx/>
              <a:buChar char="•"/>
            </a:pPr>
            <a:r>
              <a:rPr lang="en-US" smtClean="0"/>
              <a:t>The link is to the EPA website, The Plain English Guide to the Clean Air Act.  </a:t>
            </a:r>
          </a:p>
          <a:p>
            <a:pPr eaLnBrk="1" hangingPunct="1">
              <a:spcBef>
                <a:spcPct val="0"/>
              </a:spcBef>
              <a:buFontTx/>
              <a:buChar char="•"/>
            </a:pPr>
            <a:r>
              <a:rPr lang="en-US" smtClean="0"/>
              <a:t>Mobile sources: vehicles.  Stationary sources:  industrial smoke stacks, light industrial operations (including drycleaners and restaurants).  </a:t>
            </a:r>
          </a:p>
          <a:p>
            <a:pPr eaLnBrk="1" hangingPunct="1">
              <a:spcBef>
                <a:spcPct val="0"/>
              </a:spcBef>
              <a:buClr>
                <a:srgbClr val="008000"/>
              </a:buClr>
              <a:buFontTx/>
              <a:buChar char="•"/>
            </a:pPr>
            <a:r>
              <a:rPr lang="en-US" sz="1400" smtClean="0"/>
              <a:t>Implemented by agency standards or rules</a:t>
            </a:r>
          </a:p>
          <a:p>
            <a:pPr lvl="1" eaLnBrk="1" hangingPunct="1">
              <a:spcBef>
                <a:spcPct val="0"/>
              </a:spcBef>
              <a:buClr>
                <a:srgbClr val="008000"/>
              </a:buClr>
              <a:buFont typeface="Wingdings" panose="05000000000000000000" pitchFamily="2" charset="2"/>
              <a:buChar char="v"/>
            </a:pPr>
            <a:r>
              <a:rPr lang="en-US" sz="1400" smtClean="0"/>
              <a:t>Air quality standards remain unchanged since 1978 when standards established for six criteria pollutants:  lead, CO, VOCs, SO</a:t>
            </a:r>
            <a:r>
              <a:rPr lang="en-US" sz="1400" baseline="-10000" smtClean="0"/>
              <a:t>2</a:t>
            </a:r>
            <a:r>
              <a:rPr lang="en-US" sz="1400" smtClean="0"/>
              <a:t>, particulates, and NO</a:t>
            </a:r>
            <a:r>
              <a:rPr lang="en-US" sz="1400" baseline="-10000" smtClean="0"/>
              <a:t>2</a:t>
            </a:r>
          </a:p>
          <a:p>
            <a:pPr eaLnBrk="1" hangingPunct="1">
              <a:spcBef>
                <a:spcPct val="0"/>
              </a:spcBef>
              <a:buClr>
                <a:srgbClr val="008000"/>
              </a:buClr>
              <a:buFontTx/>
              <a:buChar char="•"/>
            </a:pPr>
            <a:endParaRPr lang="en-US" sz="1400" smtClean="0"/>
          </a:p>
          <a:p>
            <a:pPr eaLnBrk="1" hangingPunct="1">
              <a:spcBef>
                <a:spcPct val="0"/>
              </a:spcBef>
            </a:pPr>
            <a:endParaRPr lang="en-US" smtClean="0"/>
          </a:p>
        </p:txBody>
      </p:sp>
    </p:spTree>
    <p:extLst>
      <p:ext uri="{BB962C8B-B14F-4D97-AF65-F5344CB8AC3E}">
        <p14:creationId xmlns:p14="http://schemas.microsoft.com/office/powerpoint/2010/main" val="1794217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fld id="{1CF9DAC6-BF86-4E96-8F38-CCB27DAFFBB8}" type="slidenum">
              <a:rPr lang="en-US" smtClean="0">
                <a:latin typeface="Arial" panose="020B0604020202020204" pitchFamily="34" charset="0"/>
              </a:rPr>
              <a:pPr/>
              <a:t>18</a:t>
            </a:fld>
            <a:endParaRPr lang="en-US" smtClean="0">
              <a:latin typeface="Arial" panose="020B0604020202020204" pitchFamily="34" charset="0"/>
            </a:endParaRPr>
          </a:p>
        </p:txBody>
      </p:sp>
      <p:sp>
        <p:nvSpPr>
          <p:cNvPr id="65539"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buFontTx/>
              <a:buChar char="•"/>
            </a:pPr>
            <a:r>
              <a:rPr lang="en-US" smtClean="0"/>
              <a:t>Link to the EPA presentation on the Clean Water Act at:  </a:t>
            </a:r>
            <a:r>
              <a:rPr lang="en-US" sz="1800" smtClean="0"/>
              <a:t>http://www.epa.gov/watertrain/cwa/    The photo is an example of point source pollution.</a:t>
            </a:r>
          </a:p>
          <a:p>
            <a:pPr eaLnBrk="1" hangingPunct="1">
              <a:spcBef>
                <a:spcPct val="0"/>
              </a:spcBef>
              <a:buClr>
                <a:srgbClr val="008000"/>
              </a:buClr>
              <a:buFontTx/>
              <a:buChar char="•"/>
            </a:pPr>
            <a:r>
              <a:rPr lang="en-US" sz="1400" smtClean="0"/>
              <a:t>Federal and state environmental agencies may enforce the Clean Water Act and water-related programs with civil fines and/or criminal penalties, including prison for those who knowingly violate the laws</a:t>
            </a:r>
          </a:p>
          <a:p>
            <a:pPr lvl="1" eaLnBrk="1" hangingPunct="1">
              <a:spcBef>
                <a:spcPct val="0"/>
              </a:spcBef>
              <a:buClr>
                <a:srgbClr val="008000"/>
              </a:buClr>
              <a:buFont typeface="Wingdings" panose="05000000000000000000" pitchFamily="2" charset="2"/>
              <a:buChar char="v"/>
            </a:pPr>
            <a:r>
              <a:rPr lang="en-US" sz="1400" smtClean="0"/>
              <a:t>See </a:t>
            </a:r>
            <a:r>
              <a:rPr lang="en-US" sz="1400" i="1" u="sng" smtClean="0"/>
              <a:t>U.S. v. Hopkins</a:t>
            </a:r>
          </a:p>
          <a:p>
            <a:pPr eaLnBrk="1" hangingPunct="1">
              <a:spcBef>
                <a:spcPct val="0"/>
              </a:spcBef>
              <a:buClr>
                <a:srgbClr val="008000"/>
              </a:buClr>
              <a:buFontTx/>
              <a:buChar char="•"/>
            </a:pPr>
            <a:r>
              <a:rPr lang="en-US" sz="1400" smtClean="0"/>
              <a:t>Citizens also may file suits to remediate or compensate for environmental harm</a:t>
            </a:r>
          </a:p>
          <a:p>
            <a:pPr eaLnBrk="1" hangingPunct="1">
              <a:spcBef>
                <a:spcPct val="0"/>
              </a:spcBef>
              <a:buFontTx/>
              <a:buChar char="•"/>
            </a:pPr>
            <a:r>
              <a:rPr lang="en-US" smtClean="0"/>
              <a:t>In </a:t>
            </a:r>
            <a:r>
              <a:rPr lang="en-US" i="1" u="sng" smtClean="0"/>
              <a:t>U.S. v Hopkins</a:t>
            </a:r>
            <a:r>
              <a:rPr lang="en-US" smtClean="0"/>
              <a:t>, Robert Hopkins was Spirol’s vice president for manufacturing and falsified documents about compliance with an EPA consent decree. Hopkins was convicted following a jury trial and sentenced to 21 months in prison, with two years probation following that, and a $7,500 fine. Hopkins appealed, arguing that the government should have been required to prove that he intended to violate the law and that he had specific knowledge of the particular statutory, regulatory or permit requirements imposed under the Clean Water Act. The government contended that it was enough to prove that he had acted voluntarily or intentionally to falsify, tamper with, or render inaccurate a monitoring method—or to violate the permit—and that he did not do so by mistake, accident, or other innocent reason.  The government was correct, of course!  </a:t>
            </a:r>
          </a:p>
          <a:p>
            <a:pPr eaLnBrk="1" hangingPunct="1">
              <a:spcBef>
                <a:spcPct val="0"/>
              </a:spcBef>
              <a:buClr>
                <a:srgbClr val="008000"/>
              </a:buClr>
            </a:pPr>
            <a:endParaRPr lang="en-US" sz="1400" smtClean="0"/>
          </a:p>
          <a:p>
            <a:pPr eaLnBrk="1" hangingPunct="1">
              <a:spcBef>
                <a:spcPct val="0"/>
              </a:spcBef>
              <a:buFontTx/>
              <a:buChar char="•"/>
            </a:pPr>
            <a:endParaRPr lang="en-US" smtClean="0"/>
          </a:p>
        </p:txBody>
      </p:sp>
    </p:spTree>
    <p:extLst>
      <p:ext uri="{BB962C8B-B14F-4D97-AF65-F5344CB8AC3E}">
        <p14:creationId xmlns:p14="http://schemas.microsoft.com/office/powerpoint/2010/main" val="55591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fld id="{C7B575EE-CB21-4513-9FE3-DC1B22D67C22}" type="slidenum">
              <a:rPr lang="en-US" smtClean="0">
                <a:latin typeface="Arial" panose="020B0604020202020204" pitchFamily="34" charset="0"/>
              </a:rPr>
              <a:pPr/>
              <a:t>19</a:t>
            </a:fld>
            <a:endParaRPr lang="en-US" smtClean="0">
              <a:latin typeface="Arial" panose="020B0604020202020204" pitchFamily="34" charset="0"/>
            </a:endParaRPr>
          </a:p>
        </p:txBody>
      </p:sp>
      <p:sp>
        <p:nvSpPr>
          <p:cNvPr id="73731"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buFontTx/>
              <a:buChar char="•"/>
            </a:pPr>
            <a:r>
              <a:rPr lang="en-US" smtClean="0"/>
              <a:t>FIFRA</a:t>
            </a:r>
          </a:p>
          <a:p>
            <a:pPr lvl="1" eaLnBrk="1" hangingPunct="1">
              <a:spcBef>
                <a:spcPct val="0"/>
              </a:spcBef>
              <a:buFontTx/>
              <a:buChar char="•"/>
            </a:pPr>
            <a:r>
              <a:rPr lang="en-US" smtClean="0"/>
              <a:t>About 350 pesticides are used on the foods we eat in the U.S.   </a:t>
            </a:r>
          </a:p>
          <a:p>
            <a:pPr lvl="1" eaLnBrk="1" hangingPunct="1">
              <a:spcBef>
                <a:spcPct val="0"/>
              </a:spcBef>
              <a:buFontTx/>
              <a:buChar char="•"/>
            </a:pPr>
            <a:r>
              <a:rPr lang="en-US" smtClean="0"/>
              <a:t>See the EPA Citizen Guide to Pest Control &amp; Safety at http://www.epa.gov/OPPTpubs/Cit_Guide/citguide.pdf </a:t>
            </a:r>
          </a:p>
          <a:p>
            <a:pPr lvl="1" eaLnBrk="1" hangingPunct="1">
              <a:spcBef>
                <a:spcPct val="0"/>
              </a:spcBef>
              <a:buFontTx/>
              <a:buChar char="•"/>
            </a:pPr>
            <a:r>
              <a:rPr lang="en-US" smtClean="0"/>
              <a:t>Other EPA fact sheets on pesticides are available at:  http://www.epa.gov/pesticides/factsheets/health_fs.htm </a:t>
            </a:r>
          </a:p>
          <a:p>
            <a:pPr eaLnBrk="1" hangingPunct="1">
              <a:spcBef>
                <a:spcPct val="0"/>
              </a:spcBef>
              <a:buFontTx/>
              <a:buChar char="•"/>
            </a:pPr>
            <a:r>
              <a:rPr lang="en-US" smtClean="0"/>
              <a:t>TSCA</a:t>
            </a:r>
          </a:p>
          <a:p>
            <a:pPr lvl="1" eaLnBrk="1" hangingPunct="1">
              <a:spcBef>
                <a:spcPct val="0"/>
              </a:spcBef>
              <a:buClr>
                <a:srgbClr val="008000"/>
              </a:buClr>
              <a:buFontTx/>
              <a:buChar char="•"/>
            </a:pPr>
            <a:r>
              <a:rPr lang="en-US" smtClean="0"/>
              <a:t>Gives EPA authority to track, investigate, or ban industrial chemicals currently produced or imported into U.S.</a:t>
            </a:r>
          </a:p>
          <a:p>
            <a:pPr lvl="1" eaLnBrk="1" hangingPunct="1">
              <a:spcBef>
                <a:spcPct val="0"/>
              </a:spcBef>
              <a:buFontTx/>
              <a:buChar char="•"/>
            </a:pPr>
            <a:r>
              <a:rPr lang="en-US" smtClean="0"/>
              <a:t>Not considered to be an effective law. </a:t>
            </a:r>
            <a:endParaRPr lang="en-US" sz="1400" smtClean="0"/>
          </a:p>
          <a:p>
            <a:pPr eaLnBrk="1" hangingPunct="1">
              <a:spcBef>
                <a:spcPct val="0"/>
              </a:spcBef>
              <a:buFontTx/>
              <a:buChar char="•"/>
            </a:pPr>
            <a:endParaRPr lang="en-US" smtClean="0"/>
          </a:p>
        </p:txBody>
      </p:sp>
    </p:spTree>
    <p:extLst>
      <p:ext uri="{BB962C8B-B14F-4D97-AF65-F5344CB8AC3E}">
        <p14:creationId xmlns:p14="http://schemas.microsoft.com/office/powerpoint/2010/main" val="551959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fld id="{6D33191B-0C2B-46FA-931F-CE595A12D03A}" type="slidenum">
              <a:rPr lang="en-US" smtClean="0">
                <a:latin typeface="Arial" panose="020B0604020202020204" pitchFamily="34" charset="0"/>
              </a:rPr>
              <a:pPr/>
              <a:t>20</a:t>
            </a:fld>
            <a:endParaRPr lang="en-US" smtClean="0">
              <a:latin typeface="Arial" panose="020B0604020202020204" pitchFamily="34" charset="0"/>
            </a:endParaRPr>
          </a:p>
        </p:txBody>
      </p:sp>
      <p:sp>
        <p:nvSpPr>
          <p:cNvPr id="77827"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buClr>
                <a:srgbClr val="009800"/>
              </a:buClr>
              <a:buFontTx/>
              <a:buChar char="•"/>
            </a:pPr>
            <a:r>
              <a:rPr lang="en-US" smtClean="0"/>
              <a:t>Superfund was created as part of a set of amendments (Superfund Amendments and Reauthorization Act of 1986) to be an “insurance” to cover remediation of sites where the PRPs were not identifiable or defunct. </a:t>
            </a:r>
          </a:p>
          <a:p>
            <a:pPr eaLnBrk="1" hangingPunct="1">
              <a:spcBef>
                <a:spcPct val="0"/>
              </a:spcBef>
              <a:buClr>
                <a:srgbClr val="009800"/>
              </a:buClr>
              <a:buFontTx/>
              <a:buChar char="•"/>
            </a:pPr>
            <a:r>
              <a:rPr lang="en-US" sz="1400" smtClean="0"/>
              <a:t>In general, a law may not be retroactive, but CERCLA liability is retroactive and has been declared constitutional by the Supreme Court, meaning that parties may be held liable for releases that occurred prior to the enactment of the statute in 1980  </a:t>
            </a:r>
          </a:p>
          <a:p>
            <a:pPr lvl="1" eaLnBrk="1" hangingPunct="1">
              <a:spcBef>
                <a:spcPct val="0"/>
              </a:spcBef>
              <a:buClr>
                <a:srgbClr val="009800"/>
              </a:buClr>
              <a:buFontTx/>
              <a:buChar char="•"/>
            </a:pPr>
            <a:r>
              <a:rPr lang="en-US" sz="1400" smtClean="0"/>
              <a:t>See </a:t>
            </a:r>
            <a:r>
              <a:rPr lang="en-US" sz="1400" i="1" u="sng" smtClean="0"/>
              <a:t>U.S. v. Domenic Lombardi Realty</a:t>
            </a:r>
            <a:r>
              <a:rPr lang="en-US" smtClean="0"/>
              <a:t>:  a subsequent purchaser was held liable for cleaning up a property that had been contaminated, in part, by the actions of its predecessor in title. </a:t>
            </a:r>
          </a:p>
          <a:p>
            <a:pPr lvl="1" eaLnBrk="1" hangingPunct="1">
              <a:spcBef>
                <a:spcPct val="0"/>
              </a:spcBef>
              <a:buClr>
                <a:srgbClr val="009800"/>
              </a:buClr>
              <a:buFontTx/>
              <a:buChar char="•"/>
            </a:pPr>
            <a:r>
              <a:rPr lang="en-US" sz="1400" smtClean="0"/>
              <a:t>Reason:  entire purpose of law is to clean up past mistakes and protect human health</a:t>
            </a:r>
          </a:p>
          <a:p>
            <a:pPr eaLnBrk="1" hangingPunct="1">
              <a:spcBef>
                <a:spcPct val="0"/>
              </a:spcBef>
              <a:buClr>
                <a:srgbClr val="009800"/>
              </a:buClr>
              <a:buFontTx/>
              <a:buChar char="•"/>
            </a:pPr>
            <a:r>
              <a:rPr lang="en-US" smtClean="0"/>
              <a:t>Check the photo gallery of the EPA Superfund site to see a number of “before and after” photos:  http://www.epa.gov/superfund/action/process/sfgallry.htm </a:t>
            </a:r>
          </a:p>
          <a:p>
            <a:pPr eaLnBrk="1" hangingPunct="1">
              <a:spcBef>
                <a:spcPct val="0"/>
              </a:spcBef>
              <a:buClr>
                <a:srgbClr val="009800"/>
              </a:buClr>
              <a:buFontTx/>
              <a:buChar char="•"/>
            </a:pPr>
            <a:r>
              <a:rPr lang="en-US" smtClean="0"/>
              <a:t>EPA may sue ALL PRPs.  </a:t>
            </a:r>
            <a:r>
              <a:rPr lang="en-US" sz="1400" smtClean="0"/>
              <a:t>A PRP is defined as:</a:t>
            </a:r>
          </a:p>
          <a:p>
            <a:pPr lvl="1" eaLnBrk="1" hangingPunct="1">
              <a:spcBef>
                <a:spcPct val="0"/>
              </a:spcBef>
              <a:buClr>
                <a:srgbClr val="008000"/>
              </a:buClr>
              <a:buFont typeface="Wingdings" panose="05000000000000000000" pitchFamily="2" charset="2"/>
              <a:buChar char="v"/>
            </a:pPr>
            <a:r>
              <a:rPr lang="en-US" sz="1300" smtClean="0"/>
              <a:t>Current owners or operators of facility or vessel;</a:t>
            </a:r>
          </a:p>
          <a:p>
            <a:pPr lvl="1" eaLnBrk="1" hangingPunct="1">
              <a:spcBef>
                <a:spcPct val="0"/>
              </a:spcBef>
              <a:buClr>
                <a:srgbClr val="008000"/>
              </a:buClr>
              <a:buFont typeface="Wingdings" panose="05000000000000000000" pitchFamily="2" charset="2"/>
              <a:buChar char="v"/>
            </a:pPr>
            <a:r>
              <a:rPr lang="en-US" sz="1300" smtClean="0"/>
              <a:t>Former owners or operators of facility or vessel, if they owned the property at time of disposal;</a:t>
            </a:r>
          </a:p>
          <a:p>
            <a:pPr lvl="1" eaLnBrk="1" hangingPunct="1">
              <a:spcBef>
                <a:spcPct val="0"/>
              </a:spcBef>
              <a:buClr>
                <a:srgbClr val="008000"/>
              </a:buClr>
              <a:buFont typeface="Wingdings" panose="05000000000000000000" pitchFamily="2" charset="2"/>
              <a:buChar char="v"/>
            </a:pPr>
            <a:r>
              <a:rPr lang="en-US" sz="1300" smtClean="0"/>
              <a:t>Those who arrange for treatment or disposal of hazardous substances at a facility (usually the generators); and</a:t>
            </a:r>
          </a:p>
          <a:p>
            <a:pPr lvl="1" eaLnBrk="1" hangingPunct="1">
              <a:spcBef>
                <a:spcPct val="0"/>
              </a:spcBef>
              <a:buClr>
                <a:srgbClr val="008000"/>
              </a:buClr>
              <a:buFont typeface="Wingdings" panose="05000000000000000000" pitchFamily="2" charset="2"/>
              <a:buChar char="v"/>
            </a:pPr>
            <a:r>
              <a:rPr lang="en-US" sz="1300" smtClean="0"/>
              <a:t>Transporters of hazardous substances who selected the disposal site</a:t>
            </a:r>
          </a:p>
          <a:p>
            <a:pPr eaLnBrk="1" hangingPunct="1">
              <a:spcBef>
                <a:spcPct val="0"/>
              </a:spcBef>
              <a:buClr>
                <a:srgbClr val="009800"/>
              </a:buClr>
              <a:buFontTx/>
              <a:buChar char="•"/>
            </a:pPr>
            <a:endParaRPr lang="en-US" smtClean="0"/>
          </a:p>
        </p:txBody>
      </p:sp>
    </p:spTree>
    <p:extLst>
      <p:ext uri="{BB962C8B-B14F-4D97-AF65-F5344CB8AC3E}">
        <p14:creationId xmlns:p14="http://schemas.microsoft.com/office/powerpoint/2010/main" val="332208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2E33CB-2ECF-4260-9BD3-B3C855A7658D}" type="datetimeFigureOut">
              <a:rPr lang="en-US" smtClean="0"/>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39951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E33CB-2ECF-4260-9BD3-B3C855A7658D}" type="datetimeFigureOut">
              <a:rPr lang="en-US" smtClean="0"/>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415629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E33CB-2ECF-4260-9BD3-B3C855A7658D}" type="datetimeFigureOut">
              <a:rPr lang="en-US" smtClean="0"/>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409106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E33CB-2ECF-4260-9BD3-B3C855A7658D}" type="datetimeFigureOut">
              <a:rPr lang="en-US" smtClean="0"/>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415766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2E33CB-2ECF-4260-9BD3-B3C855A7658D}" type="datetimeFigureOut">
              <a:rPr lang="en-US" smtClean="0"/>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67248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2E33CB-2ECF-4260-9BD3-B3C855A7658D}" type="datetimeFigureOut">
              <a:rPr lang="en-US" smtClean="0"/>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305007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2E33CB-2ECF-4260-9BD3-B3C855A7658D}" type="datetimeFigureOut">
              <a:rPr lang="en-US" smtClean="0"/>
              <a:t>3/15/2014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2112019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2E33CB-2ECF-4260-9BD3-B3C855A7658D}" type="datetimeFigureOut">
              <a:rPr lang="en-US" smtClean="0"/>
              <a:t>3/15/2014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1085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E33CB-2ECF-4260-9BD3-B3C855A7658D}" type="datetimeFigureOut">
              <a:rPr lang="en-US" smtClean="0"/>
              <a:t>3/15/2014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275527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E33CB-2ECF-4260-9BD3-B3C855A7658D}" type="datetimeFigureOut">
              <a:rPr lang="en-US" smtClean="0"/>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426610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2E33CB-2ECF-4260-9BD3-B3C855A7658D}" type="datetimeFigureOut">
              <a:rPr lang="en-US" smtClean="0"/>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B55AB-BF00-4CFB-BA55-24CBC91EA56A}" type="slidenum">
              <a:rPr lang="en-US" smtClean="0"/>
              <a:t>‹#›</a:t>
            </a:fld>
            <a:endParaRPr lang="en-US"/>
          </a:p>
        </p:txBody>
      </p:sp>
    </p:spTree>
    <p:extLst>
      <p:ext uri="{BB962C8B-B14F-4D97-AF65-F5344CB8AC3E}">
        <p14:creationId xmlns:p14="http://schemas.microsoft.com/office/powerpoint/2010/main" val="12862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E33CB-2ECF-4260-9BD3-B3C855A7658D}" type="datetimeFigureOut">
              <a:rPr lang="en-US" smtClean="0"/>
              <a:t>3/15/2014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B55AB-BF00-4CFB-BA55-24CBC91EA56A}" type="slidenum">
              <a:rPr lang="en-US" smtClean="0"/>
              <a:t>‹#›</a:t>
            </a:fld>
            <a:endParaRPr lang="en-US"/>
          </a:p>
        </p:txBody>
      </p:sp>
    </p:spTree>
    <p:extLst>
      <p:ext uri="{BB962C8B-B14F-4D97-AF65-F5344CB8AC3E}">
        <p14:creationId xmlns:p14="http://schemas.microsoft.com/office/powerpoint/2010/main" val="168430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ite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157681" y="2951162"/>
            <a:ext cx="9535486" cy="2971465"/>
          </a:xfrm>
        </p:spPr>
        <p:txBody>
          <a:bodyPr>
            <a:normAutofit fontScale="90000"/>
          </a:bodyPr>
          <a:lstStyle/>
          <a:p>
            <a:r>
              <a:rPr lang="en-US" sz="4800" dirty="0">
                <a:solidFill>
                  <a:schemeClr val="hlink"/>
                </a:solidFill>
              </a:rPr>
              <a:t>AP </a:t>
            </a:r>
            <a:r>
              <a:rPr lang="en-US" sz="4800" dirty="0" smtClean="0">
                <a:solidFill>
                  <a:schemeClr val="hlink"/>
                </a:solidFill>
              </a:rPr>
              <a:t>Environmental</a:t>
            </a:r>
            <a:br>
              <a:rPr lang="en-US" sz="4800" dirty="0" smtClean="0">
                <a:solidFill>
                  <a:schemeClr val="hlink"/>
                </a:solidFill>
              </a:rPr>
            </a:br>
            <a:r>
              <a:rPr lang="en-US" sz="4800" dirty="0" smtClean="0">
                <a:solidFill>
                  <a:schemeClr val="accent1">
                    <a:lumMod val="75000"/>
                  </a:schemeClr>
                </a:solidFill>
              </a:rPr>
              <a:t> </a:t>
            </a:r>
            <a:r>
              <a:rPr lang="en-US" sz="4400" dirty="0">
                <a:solidFill>
                  <a:schemeClr val="accent1">
                    <a:lumMod val="75000"/>
                  </a:schemeClr>
                </a:solidFill>
              </a:rPr>
              <a:t>Populations, Math, and Environmental </a:t>
            </a:r>
            <a:r>
              <a:rPr lang="en-US" sz="4400" dirty="0" smtClean="0">
                <a:solidFill>
                  <a:schemeClr val="accent1">
                    <a:lumMod val="75000"/>
                  </a:schemeClr>
                </a:solidFill>
              </a:rPr>
              <a:t>Laws </a:t>
            </a:r>
            <a:r>
              <a:rPr lang="en-US" sz="4800" dirty="0" smtClean="0">
                <a:solidFill>
                  <a:schemeClr val="hlink"/>
                </a:solidFill>
              </a:rPr>
              <a:t>Review</a:t>
            </a:r>
            <a:r>
              <a:rPr lang="en-US" sz="4000" dirty="0"/>
              <a:t/>
            </a:r>
            <a:br>
              <a:rPr lang="en-US" sz="4000" dirty="0"/>
            </a:br>
            <a:r>
              <a:rPr lang="en-US" sz="4000" dirty="0"/>
              <a:t/>
            </a:r>
            <a:br>
              <a:rPr lang="en-US" sz="4000" dirty="0"/>
            </a:br>
            <a:r>
              <a:rPr lang="en-US" sz="4000" dirty="0"/>
              <a:t>1) Sign in by period</a:t>
            </a:r>
            <a:br>
              <a:rPr lang="en-US" sz="4000" dirty="0"/>
            </a:br>
            <a:r>
              <a:rPr lang="en-US" sz="4000" dirty="0"/>
              <a:t/>
            </a:r>
            <a:br>
              <a:rPr lang="en-US" sz="4000" dirty="0"/>
            </a:br>
            <a:r>
              <a:rPr lang="en-US" sz="4000" dirty="0"/>
              <a:t>3) </a:t>
            </a:r>
            <a:r>
              <a:rPr lang="en-US" sz="4000" dirty="0" smtClean="0"/>
              <a:t>Solve math.  </a:t>
            </a:r>
            <a:br>
              <a:rPr lang="en-US" sz="4000" dirty="0" smtClean="0"/>
            </a:br>
            <a:r>
              <a:rPr lang="en-US" sz="4000" dirty="0" smtClean="0"/>
              <a:t>Try not to use a calculator since you can’t use on May 5</a:t>
            </a:r>
            <a:endParaRPr lang="en-US" sz="4000" dirty="0"/>
          </a:p>
        </p:txBody>
      </p:sp>
    </p:spTree>
    <p:extLst>
      <p:ext uri="{BB962C8B-B14F-4D97-AF65-F5344CB8AC3E}">
        <p14:creationId xmlns:p14="http://schemas.microsoft.com/office/powerpoint/2010/main" val="2667956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38199" y="817684"/>
            <a:ext cx="11250077" cy="3824653"/>
          </a:xfrm>
          <a:prstGeom prst="rect">
            <a:avLst/>
          </a:prstGeom>
        </p:spPr>
      </p:pic>
    </p:spTree>
    <p:extLst>
      <p:ext uri="{BB962C8B-B14F-4D97-AF65-F5344CB8AC3E}">
        <p14:creationId xmlns:p14="http://schemas.microsoft.com/office/powerpoint/2010/main" val="443901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rPr>
              <a:t>Answer D</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70961" y="1690688"/>
            <a:ext cx="11250077" cy="3824653"/>
          </a:xfrm>
          <a:prstGeom prst="rect">
            <a:avLst/>
          </a:prstGeom>
        </p:spPr>
      </p:pic>
    </p:spTree>
    <p:extLst>
      <p:ext uri="{BB962C8B-B14F-4D97-AF65-F5344CB8AC3E}">
        <p14:creationId xmlns:p14="http://schemas.microsoft.com/office/powerpoint/2010/main" val="322950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442" y="99251"/>
            <a:ext cx="11526253" cy="6758750"/>
          </a:xfrm>
        </p:spPr>
      </p:pic>
    </p:spTree>
    <p:extLst>
      <p:ext uri="{BB962C8B-B14F-4D97-AF65-F5344CB8AC3E}">
        <p14:creationId xmlns:p14="http://schemas.microsoft.com/office/powerpoint/2010/main" val="24715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57944"/>
            <a:ext cx="9027695" cy="6770771"/>
          </a:xfrm>
        </p:spPr>
      </p:pic>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141128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26716" y="1989626"/>
            <a:ext cx="11201985" cy="3839674"/>
          </a:xfrm>
          <a:prstGeom prst="rect">
            <a:avLst/>
          </a:prstGeom>
        </p:spPr>
      </p:pic>
    </p:spTree>
    <p:extLst>
      <p:ext uri="{BB962C8B-B14F-4D97-AF65-F5344CB8AC3E}">
        <p14:creationId xmlns:p14="http://schemas.microsoft.com/office/powerpoint/2010/main" val="640478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t>Answer: B</a:t>
            </a:r>
            <a:endParaRPr lang="en-US" sz="7200"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26716" y="1989626"/>
            <a:ext cx="11201985" cy="3839674"/>
          </a:xfrm>
          <a:prstGeom prst="rect">
            <a:avLst/>
          </a:prstGeom>
        </p:spPr>
      </p:pic>
    </p:spTree>
    <p:extLst>
      <p:ext uri="{BB962C8B-B14F-4D97-AF65-F5344CB8AC3E}">
        <p14:creationId xmlns:p14="http://schemas.microsoft.com/office/powerpoint/2010/main" val="372905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054226" y="392113"/>
            <a:ext cx="8124825" cy="927100"/>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chor="ctr">
            <a:normAutofit/>
          </a:bodyPr>
          <a:lstStyle/>
          <a:p>
            <a:pPr defTabSz="1015990">
              <a:defRPr/>
            </a:pPr>
            <a:r>
              <a:rPr lang="en-US" i="1" dirty="0" smtClean="0"/>
              <a:t>Laws saving Species</a:t>
            </a:r>
          </a:p>
        </p:txBody>
      </p:sp>
      <p:sp>
        <p:nvSpPr>
          <p:cNvPr id="49155" name="Rectangle 3"/>
          <p:cNvSpPr>
            <a:spLocks noChangeArrowheads="1"/>
          </p:cNvSpPr>
          <p:nvPr/>
        </p:nvSpPr>
        <p:spPr bwMode="auto">
          <a:xfrm>
            <a:off x="1727201" y="6350001"/>
            <a:ext cx="887413" cy="238125"/>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solidFill>
                  <a:srgbClr val="0000CC"/>
                </a:solidFill>
                <a:miter lim="800000"/>
                <a:headEnd/>
                <a:tailEnd/>
              </a14:hiddenLine>
            </a:ext>
          </a:extLst>
        </p:spPr>
        <p:txBody>
          <a:bodyPr lIns="0" tIns="0" rIns="0" bIns="0" anchor="b"/>
          <a:lstStyle>
            <a:lvl1pPr algn="r">
              <a:lnSpc>
                <a:spcPct val="75000"/>
              </a:lnSpc>
              <a:defRPr sz="1600" b="1">
                <a:solidFill>
                  <a:schemeClr val="tx1"/>
                </a:solidFill>
                <a:latin typeface="Book Antiqua" panose="02040602050305030304" pitchFamily="18" charset="0"/>
              </a:defRPr>
            </a:lvl1pPr>
            <a:lvl2pPr marL="742950" indent="-285750" algn="r">
              <a:lnSpc>
                <a:spcPct val="75000"/>
              </a:lnSpc>
              <a:defRPr sz="1600" b="1">
                <a:solidFill>
                  <a:schemeClr val="tx1"/>
                </a:solidFill>
                <a:latin typeface="Book Antiqua" panose="02040602050305030304" pitchFamily="18" charset="0"/>
              </a:defRPr>
            </a:lvl2pPr>
            <a:lvl3pPr marL="1143000" indent="-228600" algn="r">
              <a:lnSpc>
                <a:spcPct val="75000"/>
              </a:lnSpc>
              <a:defRPr sz="1600" b="1">
                <a:solidFill>
                  <a:schemeClr val="tx1"/>
                </a:solidFill>
                <a:latin typeface="Book Antiqua" panose="02040602050305030304" pitchFamily="18" charset="0"/>
              </a:defRPr>
            </a:lvl3pPr>
            <a:lvl4pPr marL="1600200" indent="-228600" algn="r">
              <a:lnSpc>
                <a:spcPct val="75000"/>
              </a:lnSpc>
              <a:defRPr sz="1600" b="1">
                <a:solidFill>
                  <a:schemeClr val="tx1"/>
                </a:solidFill>
                <a:latin typeface="Book Antiqua" panose="02040602050305030304" pitchFamily="18" charset="0"/>
              </a:defRPr>
            </a:lvl4pPr>
            <a:lvl5pPr marL="2057400" indent="-228600" algn="r">
              <a:lnSpc>
                <a:spcPct val="75000"/>
              </a:lnSpc>
              <a:defRPr sz="1600" b="1">
                <a:solidFill>
                  <a:schemeClr val="tx1"/>
                </a:solidFill>
                <a:latin typeface="Book Antiqua" panose="02040602050305030304" pitchFamily="18" charset="0"/>
              </a:defRPr>
            </a:lvl5pPr>
            <a:lvl6pPr marL="25146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6pPr>
            <a:lvl7pPr marL="29718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7pPr>
            <a:lvl8pPr marL="34290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8pPr>
            <a:lvl9pPr marL="38862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9pPr>
          </a:lstStyle>
          <a:p>
            <a:pPr>
              <a:defRPr/>
            </a:pPr>
            <a:r>
              <a:rPr lang="en-US" sz="1556">
                <a:latin typeface="Times New Roman" panose="02020603050405020304" pitchFamily="18" charset="0"/>
              </a:rPr>
              <a:t>52 - </a:t>
            </a:r>
            <a:fld id="{0CEB0419-D369-4BDB-ADAA-266C84F3580D}" type="slidenum">
              <a:rPr lang="en-US" sz="1556">
                <a:latin typeface="Times New Roman" panose="02020603050405020304" pitchFamily="18" charset="0"/>
              </a:rPr>
              <a:pPr>
                <a:defRPr/>
              </a:pPr>
              <a:t>16</a:t>
            </a:fld>
            <a:endParaRPr lang="en-US" sz="1556">
              <a:latin typeface="Times New Roman" panose="02020603050405020304" pitchFamily="18" charset="0"/>
            </a:endParaRPr>
          </a:p>
        </p:txBody>
      </p:sp>
      <p:sp>
        <p:nvSpPr>
          <p:cNvPr id="49156" name="Rectangle 4"/>
          <p:cNvSpPr>
            <a:spLocks noGrp="1" noChangeArrowheads="1"/>
          </p:cNvSpPr>
          <p:nvPr>
            <p:ph type="body" idx="1"/>
          </p:nvPr>
        </p:nvSpPr>
        <p:spPr>
          <a:xfrm>
            <a:off x="1936750" y="1489076"/>
            <a:ext cx="8350250" cy="4767263"/>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ormAutofit lnSpcReduction="10000"/>
          </a:bodyPr>
          <a:lstStyle/>
          <a:p>
            <a:pPr marL="380996" indent="-380996" defTabSz="1015990">
              <a:buClr>
                <a:srgbClr val="008000"/>
              </a:buClr>
              <a:defRPr/>
            </a:pPr>
            <a:r>
              <a:rPr lang="en-US" sz="4000" b="1" i="1" dirty="0">
                <a:solidFill>
                  <a:schemeClr val="accent6">
                    <a:lumMod val="50000"/>
                  </a:schemeClr>
                </a:solidFill>
                <a:hlinkClick r:id="rId3"/>
              </a:rPr>
              <a:t>CITES--Convention on International Trade in Endangered Species</a:t>
            </a:r>
            <a:r>
              <a:rPr lang="en-US" sz="4000" b="1" dirty="0">
                <a:solidFill>
                  <a:schemeClr val="accent6">
                    <a:lumMod val="50000"/>
                  </a:schemeClr>
                </a:solidFill>
                <a:hlinkClick r:id="rId3"/>
              </a:rPr>
              <a:t> </a:t>
            </a:r>
            <a:r>
              <a:rPr lang="en-US" sz="4000" dirty="0"/>
              <a:t>prohibits trade in threatened or endangered species, whether animal, plants, or parts of animals or plants</a:t>
            </a:r>
          </a:p>
          <a:p>
            <a:pPr marL="380996" indent="-380996" defTabSz="1015990">
              <a:buClr>
                <a:srgbClr val="008000"/>
              </a:buClr>
              <a:defRPr/>
            </a:pPr>
            <a:endParaRPr lang="en-US" sz="4000" b="1" i="1" dirty="0" smtClean="0">
              <a:solidFill>
                <a:schemeClr val="accent6">
                  <a:lumMod val="50000"/>
                </a:schemeClr>
              </a:solidFill>
            </a:endParaRPr>
          </a:p>
          <a:p>
            <a:pPr marL="380996" indent="-380996" defTabSz="1015990">
              <a:buClr>
                <a:srgbClr val="008000"/>
              </a:buClr>
              <a:defRPr/>
            </a:pPr>
            <a:r>
              <a:rPr lang="en-US" sz="4000" b="1" i="1" dirty="0" smtClean="0">
                <a:solidFill>
                  <a:schemeClr val="accent6">
                    <a:lumMod val="50000"/>
                  </a:schemeClr>
                </a:solidFill>
              </a:rPr>
              <a:t>Endangered </a:t>
            </a:r>
            <a:r>
              <a:rPr lang="en-US" sz="4000" b="1" i="1" dirty="0">
                <a:solidFill>
                  <a:schemeClr val="accent6">
                    <a:lumMod val="50000"/>
                  </a:schemeClr>
                </a:solidFill>
              </a:rPr>
              <a:t>Species Act</a:t>
            </a:r>
            <a:r>
              <a:rPr lang="en-US" sz="4000" dirty="0"/>
              <a:t>, attempt to identify, list, and protect threatened or endangered </a:t>
            </a:r>
            <a:r>
              <a:rPr lang="en-US" sz="4000" dirty="0" smtClean="0"/>
              <a:t>species</a:t>
            </a:r>
            <a:endParaRPr lang="en-US" sz="4000" dirty="0"/>
          </a:p>
        </p:txBody>
      </p:sp>
    </p:spTree>
    <p:extLst>
      <p:ext uri="{BB962C8B-B14F-4D97-AF65-F5344CB8AC3E}">
        <p14:creationId xmlns:p14="http://schemas.microsoft.com/office/powerpoint/2010/main" val="37428284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057400" y="258763"/>
            <a:ext cx="8382000" cy="1262062"/>
          </a:xfrm>
        </p:spPr>
        <p:txBody>
          <a:bodyPr/>
          <a:lstStyle/>
          <a:p>
            <a:pPr defTabSz="1015990">
              <a:defRPr/>
            </a:pPr>
            <a:r>
              <a:rPr lang="en-US" i="1" smtClean="0"/>
              <a:t>Air Pollution Programs</a:t>
            </a:r>
          </a:p>
        </p:txBody>
      </p:sp>
      <p:sp>
        <p:nvSpPr>
          <p:cNvPr id="26627" name="Rectangle 3"/>
          <p:cNvSpPr>
            <a:spLocks noGrp="1" noChangeArrowheads="1"/>
          </p:cNvSpPr>
          <p:nvPr>
            <p:ph type="body" idx="1"/>
          </p:nvPr>
        </p:nvSpPr>
        <p:spPr>
          <a:xfrm>
            <a:off x="0" y="1508126"/>
            <a:ext cx="7653338" cy="4105275"/>
          </a:xfrm>
        </p:spPr>
        <p:txBody>
          <a:bodyPr/>
          <a:lstStyle/>
          <a:p>
            <a:pPr marL="380996" indent="-380996" defTabSz="1015990">
              <a:buClr>
                <a:srgbClr val="008000"/>
              </a:buClr>
              <a:defRPr/>
            </a:pPr>
            <a:r>
              <a:rPr lang="en-US" sz="3111" dirty="0"/>
              <a:t>Primary law:  </a:t>
            </a:r>
            <a:r>
              <a:rPr lang="en-US" sz="4400" b="1" i="1" dirty="0">
                <a:solidFill>
                  <a:schemeClr val="accent6">
                    <a:lumMod val="50000"/>
                  </a:schemeClr>
                </a:solidFill>
              </a:rPr>
              <a:t>Clean Air Act</a:t>
            </a:r>
            <a:r>
              <a:rPr lang="en-US" sz="3111" b="1" dirty="0"/>
              <a:t> </a:t>
            </a:r>
          </a:p>
          <a:p>
            <a:pPr marL="825492" lvl="1" indent="-317497" defTabSz="1015990">
              <a:buClr>
                <a:srgbClr val="008000"/>
              </a:buClr>
              <a:defRPr/>
            </a:pPr>
            <a:r>
              <a:rPr lang="en-US" sz="2667" dirty="0"/>
              <a:t>Goal:  improve National Ambient Air Quality through standards (NAAQS)</a:t>
            </a:r>
          </a:p>
          <a:p>
            <a:pPr marL="380996" indent="-380996" defTabSz="1015990">
              <a:buClr>
                <a:srgbClr val="008000"/>
              </a:buClr>
              <a:defRPr/>
            </a:pPr>
            <a:r>
              <a:rPr lang="en-US" sz="3111" dirty="0"/>
              <a:t>Focus is controlling pollution from mobile sources and stationary sources by issuing permits to polluters</a:t>
            </a:r>
          </a:p>
        </p:txBody>
      </p:sp>
      <p:pic>
        <p:nvPicPr>
          <p:cNvPr id="56326" name="Picture 8" descr="pulp mill with air pollution"/>
          <p:cNvPicPr>
            <a:picLocks noChangeAspect="1" noChangeArrowheads="1"/>
          </p:cNvPicPr>
          <p:nvPr/>
        </p:nvPicPr>
        <p:blipFill>
          <a:blip r:embed="rId3">
            <a:extLst>
              <a:ext uri="{28A0092B-C50C-407E-A947-70E740481C1C}">
                <a14:useLocalDpi xmlns:a14="http://schemas.microsoft.com/office/drawing/2010/main" val="0"/>
              </a:ext>
            </a:extLst>
          </a:blip>
          <a:srcRect l="7254" r="4836"/>
          <a:stretch>
            <a:fillRect/>
          </a:stretch>
        </p:blipFill>
        <p:spPr bwMode="auto">
          <a:xfrm>
            <a:off x="7635875" y="-547436"/>
            <a:ext cx="3882048" cy="667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42508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403476" y="441325"/>
            <a:ext cx="7688263" cy="984250"/>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chor="ctr">
            <a:normAutofit/>
          </a:bodyPr>
          <a:lstStyle/>
          <a:p>
            <a:pPr defTabSz="1015990">
              <a:defRPr/>
            </a:pPr>
            <a:r>
              <a:rPr lang="en-US" b="1" dirty="0" smtClean="0"/>
              <a:t>Clean Water Act</a:t>
            </a:r>
          </a:p>
        </p:txBody>
      </p:sp>
      <p:sp>
        <p:nvSpPr>
          <p:cNvPr id="34819" name="Rectangle 3"/>
          <p:cNvSpPr>
            <a:spLocks noGrp="1" noChangeArrowheads="1"/>
          </p:cNvSpPr>
          <p:nvPr>
            <p:ph type="body" idx="1"/>
          </p:nvPr>
        </p:nvSpPr>
        <p:spPr>
          <a:xfrm>
            <a:off x="272562" y="1614488"/>
            <a:ext cx="7747488" cy="4673600"/>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ormAutofit/>
          </a:bodyPr>
          <a:lstStyle/>
          <a:p>
            <a:pPr marL="380996" indent="-380996" defTabSz="1015990">
              <a:buClr>
                <a:srgbClr val="008000"/>
              </a:buClr>
              <a:defRPr/>
            </a:pPr>
            <a:r>
              <a:rPr lang="en-US" sz="4400" b="1" i="1" dirty="0">
                <a:solidFill>
                  <a:schemeClr val="accent6">
                    <a:lumMod val="50000"/>
                  </a:schemeClr>
                </a:solidFill>
              </a:rPr>
              <a:t>Clean Water Act</a:t>
            </a:r>
            <a:r>
              <a:rPr lang="en-US" sz="4400" b="1" dirty="0">
                <a:solidFill>
                  <a:schemeClr val="accent6">
                    <a:lumMod val="50000"/>
                  </a:schemeClr>
                </a:solidFill>
              </a:rPr>
              <a:t> (CWA)</a:t>
            </a:r>
            <a:r>
              <a:rPr lang="en-US" sz="4400" dirty="0"/>
              <a:t> goals:</a:t>
            </a:r>
          </a:p>
          <a:p>
            <a:pPr marL="825492" lvl="1" indent="-317497" defTabSz="1015990">
              <a:buClr>
                <a:srgbClr val="008000"/>
              </a:buClr>
              <a:buFont typeface="Wingdings" panose="05000000000000000000" pitchFamily="2" charset="2"/>
              <a:buChar char="v"/>
              <a:defRPr/>
            </a:pPr>
            <a:r>
              <a:rPr lang="en-US" sz="3111" dirty="0"/>
              <a:t>Ensure that navigable water is safe for drinking, fish &amp; wildlife protection, and recreational use</a:t>
            </a:r>
          </a:p>
          <a:p>
            <a:pPr marL="825492" lvl="1" indent="-317497" defTabSz="1015990">
              <a:buClr>
                <a:srgbClr val="008000"/>
              </a:buClr>
              <a:buFont typeface="Wingdings" panose="05000000000000000000" pitchFamily="2" charset="2"/>
              <a:buChar char="v"/>
              <a:defRPr/>
            </a:pPr>
            <a:r>
              <a:rPr lang="en-US" sz="3111" dirty="0"/>
              <a:t>Eliminate or limit discharge of pollutants into coastal and navigable inland waterways</a:t>
            </a:r>
          </a:p>
        </p:txBody>
      </p:sp>
      <p:pic>
        <p:nvPicPr>
          <p:cNvPr id="64517" name="Picture 11" descr="toxic sludge"/>
          <p:cNvPicPr>
            <a:picLocks noChangeAspect="1" noChangeArrowheads="1"/>
          </p:cNvPicPr>
          <p:nvPr/>
        </p:nvPicPr>
        <p:blipFill>
          <a:blip r:embed="rId3">
            <a:extLst>
              <a:ext uri="{28A0092B-C50C-407E-A947-70E740481C1C}">
                <a14:useLocalDpi xmlns:a14="http://schemas.microsoft.com/office/drawing/2010/main" val="0"/>
              </a:ext>
            </a:extLst>
          </a:blip>
          <a:srcRect l="12000" r="9599"/>
          <a:stretch>
            <a:fillRect/>
          </a:stretch>
        </p:blipFill>
        <p:spPr bwMode="auto">
          <a:xfrm>
            <a:off x="8043863" y="-347284"/>
            <a:ext cx="3518022" cy="6730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11413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132013" y="392113"/>
            <a:ext cx="8204200" cy="927100"/>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chor="ctr">
            <a:normAutofit/>
          </a:bodyPr>
          <a:lstStyle/>
          <a:p>
            <a:pPr defTabSz="1015990">
              <a:defRPr/>
            </a:pPr>
            <a:r>
              <a:rPr lang="en-US" smtClean="0"/>
              <a:t>Pesticides &amp; Toxic Substances</a:t>
            </a:r>
          </a:p>
        </p:txBody>
      </p:sp>
      <p:sp>
        <p:nvSpPr>
          <p:cNvPr id="43011" name="Rectangle 3"/>
          <p:cNvSpPr>
            <a:spLocks noGrp="1" noChangeArrowheads="1"/>
          </p:cNvSpPr>
          <p:nvPr>
            <p:ph type="body" idx="1"/>
          </p:nvPr>
        </p:nvSpPr>
        <p:spPr>
          <a:xfrm>
            <a:off x="571500" y="1517651"/>
            <a:ext cx="9759950" cy="4741863"/>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ormAutofit/>
          </a:bodyPr>
          <a:lstStyle/>
          <a:p>
            <a:pPr marL="380996" indent="-380996" defTabSz="1015990">
              <a:buClr>
                <a:srgbClr val="008000"/>
              </a:buClr>
              <a:defRPr/>
            </a:pPr>
            <a:r>
              <a:rPr lang="en-US" sz="4000" b="1" i="1" dirty="0">
                <a:solidFill>
                  <a:schemeClr val="accent6">
                    <a:lumMod val="50000"/>
                  </a:schemeClr>
                </a:solidFill>
              </a:rPr>
              <a:t>Federal Insecticide, Fungicide, and Rodenticide Act</a:t>
            </a:r>
            <a:r>
              <a:rPr lang="en-US" sz="4000" b="1" dirty="0">
                <a:solidFill>
                  <a:schemeClr val="accent6">
                    <a:lumMod val="50000"/>
                  </a:schemeClr>
                </a:solidFill>
              </a:rPr>
              <a:t> (FIFRA) </a:t>
            </a:r>
            <a:r>
              <a:rPr lang="en-US" sz="3111" dirty="0"/>
              <a:t>r</a:t>
            </a:r>
            <a:r>
              <a:rPr lang="en-US" sz="3222" dirty="0"/>
              <a:t>egulates use of pest control chemicals, from food growth to food packaging, to minimize presence of pesticides in consumable foods </a:t>
            </a:r>
            <a:endParaRPr lang="en-US" sz="3222" dirty="0" smtClean="0"/>
          </a:p>
          <a:p>
            <a:pPr marL="0" indent="0" defTabSz="1015990">
              <a:buClr>
                <a:srgbClr val="008000"/>
              </a:buClr>
              <a:buNone/>
              <a:defRPr/>
            </a:pPr>
            <a:endParaRPr lang="en-US" sz="3222" dirty="0"/>
          </a:p>
          <a:p>
            <a:pPr marL="380996" indent="-380996" defTabSz="1015990">
              <a:buClr>
                <a:srgbClr val="008000"/>
              </a:buClr>
              <a:defRPr/>
            </a:pPr>
            <a:r>
              <a:rPr lang="en-US" sz="3600" b="1" i="1" dirty="0">
                <a:solidFill>
                  <a:schemeClr val="accent6">
                    <a:lumMod val="50000"/>
                  </a:schemeClr>
                </a:solidFill>
              </a:rPr>
              <a:t>Toxic Substances Control Act</a:t>
            </a:r>
            <a:r>
              <a:rPr lang="en-US" sz="3600" b="1" dirty="0">
                <a:solidFill>
                  <a:schemeClr val="accent6">
                    <a:lumMod val="50000"/>
                  </a:schemeClr>
                </a:solidFill>
              </a:rPr>
              <a:t> (TSCA</a:t>
            </a:r>
            <a:r>
              <a:rPr lang="en-US" sz="3111" b="1" dirty="0">
                <a:solidFill>
                  <a:schemeClr val="accent6">
                    <a:lumMod val="50000"/>
                  </a:schemeClr>
                </a:solidFill>
              </a:rPr>
              <a:t>) </a:t>
            </a:r>
            <a:r>
              <a:rPr lang="en-US" sz="3111" dirty="0"/>
              <a:t>requires anyone planning to sell or market chemicals to first determine effect on human health and the environment</a:t>
            </a:r>
            <a:endParaRPr lang="en-US" sz="3222" dirty="0"/>
          </a:p>
        </p:txBody>
      </p:sp>
      <p:sp>
        <p:nvSpPr>
          <p:cNvPr id="43012" name="Rectangle 5"/>
          <p:cNvSpPr>
            <a:spLocks noChangeArrowheads="1"/>
          </p:cNvSpPr>
          <p:nvPr/>
        </p:nvSpPr>
        <p:spPr bwMode="auto">
          <a:xfrm>
            <a:off x="1727201" y="6350001"/>
            <a:ext cx="887413" cy="238125"/>
          </a:xfrm>
          <a:prstGeom prst="rect">
            <a:avLst/>
          </a:prstGeom>
          <a:noFill/>
          <a:ln>
            <a:noFill/>
          </a:ln>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solidFill>
                  <a:srgbClr val="0000CC"/>
                </a:solidFill>
                <a:miter lim="800000"/>
                <a:headEnd/>
                <a:tailEnd/>
              </a14:hiddenLine>
            </a:ext>
          </a:extLst>
        </p:spPr>
        <p:txBody>
          <a:bodyPr lIns="0" tIns="0" rIns="0" bIns="0" anchor="b"/>
          <a:lstStyle>
            <a:lvl1pPr algn="r">
              <a:lnSpc>
                <a:spcPct val="75000"/>
              </a:lnSpc>
              <a:defRPr sz="1600" b="1">
                <a:solidFill>
                  <a:schemeClr val="tx1"/>
                </a:solidFill>
                <a:latin typeface="Book Antiqua" panose="02040602050305030304" pitchFamily="18" charset="0"/>
              </a:defRPr>
            </a:lvl1pPr>
            <a:lvl2pPr marL="742950" indent="-285750" algn="r">
              <a:lnSpc>
                <a:spcPct val="75000"/>
              </a:lnSpc>
              <a:defRPr sz="1600" b="1">
                <a:solidFill>
                  <a:schemeClr val="tx1"/>
                </a:solidFill>
                <a:latin typeface="Book Antiqua" panose="02040602050305030304" pitchFamily="18" charset="0"/>
              </a:defRPr>
            </a:lvl2pPr>
            <a:lvl3pPr marL="1143000" indent="-228600" algn="r">
              <a:lnSpc>
                <a:spcPct val="75000"/>
              </a:lnSpc>
              <a:defRPr sz="1600" b="1">
                <a:solidFill>
                  <a:schemeClr val="tx1"/>
                </a:solidFill>
                <a:latin typeface="Book Antiqua" panose="02040602050305030304" pitchFamily="18" charset="0"/>
              </a:defRPr>
            </a:lvl3pPr>
            <a:lvl4pPr marL="1600200" indent="-228600" algn="r">
              <a:lnSpc>
                <a:spcPct val="75000"/>
              </a:lnSpc>
              <a:defRPr sz="1600" b="1">
                <a:solidFill>
                  <a:schemeClr val="tx1"/>
                </a:solidFill>
                <a:latin typeface="Book Antiqua" panose="02040602050305030304" pitchFamily="18" charset="0"/>
              </a:defRPr>
            </a:lvl4pPr>
            <a:lvl5pPr marL="2057400" indent="-228600" algn="r">
              <a:lnSpc>
                <a:spcPct val="75000"/>
              </a:lnSpc>
              <a:defRPr sz="1600" b="1">
                <a:solidFill>
                  <a:schemeClr val="tx1"/>
                </a:solidFill>
                <a:latin typeface="Book Antiqua" panose="02040602050305030304" pitchFamily="18" charset="0"/>
              </a:defRPr>
            </a:lvl5pPr>
            <a:lvl6pPr marL="25146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6pPr>
            <a:lvl7pPr marL="29718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7pPr>
            <a:lvl8pPr marL="34290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8pPr>
            <a:lvl9pPr marL="3886200" indent="-228600" algn="r" eaLnBrk="0" fontAlgn="base" hangingPunct="0">
              <a:lnSpc>
                <a:spcPct val="75000"/>
              </a:lnSpc>
              <a:spcBef>
                <a:spcPct val="0"/>
              </a:spcBef>
              <a:spcAft>
                <a:spcPct val="0"/>
              </a:spcAft>
              <a:defRPr sz="1600" b="1">
                <a:solidFill>
                  <a:schemeClr val="tx1"/>
                </a:solidFill>
                <a:latin typeface="Book Antiqua" panose="02040602050305030304" pitchFamily="18" charset="0"/>
              </a:defRPr>
            </a:lvl9pPr>
          </a:lstStyle>
          <a:p>
            <a:pPr>
              <a:defRPr/>
            </a:pPr>
            <a:r>
              <a:rPr lang="en-US" sz="1556">
                <a:latin typeface="Times New Roman" panose="02020603050405020304" pitchFamily="18" charset="0"/>
              </a:rPr>
              <a:t>52 - </a:t>
            </a:r>
            <a:fld id="{80FEE179-BBD9-4DFC-AFBA-21846FE4926D}" type="slidenum">
              <a:rPr lang="en-US" sz="1556">
                <a:latin typeface="Times New Roman" panose="02020603050405020304" pitchFamily="18" charset="0"/>
              </a:rPr>
              <a:pPr>
                <a:defRPr/>
              </a:pPr>
              <a:t>19</a:t>
            </a:fld>
            <a:endParaRPr lang="en-US" sz="1556">
              <a:latin typeface="Times New Roman" panose="02020603050405020304" pitchFamily="18" charset="0"/>
            </a:endParaRPr>
          </a:p>
        </p:txBody>
      </p:sp>
    </p:spTree>
    <p:extLst>
      <p:ext uri="{BB962C8B-B14F-4D97-AF65-F5344CB8AC3E}">
        <p14:creationId xmlns:p14="http://schemas.microsoft.com/office/powerpoint/2010/main" val="284592000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484" y="-260518"/>
            <a:ext cx="10515600" cy="1325563"/>
          </a:xfrm>
        </p:spPr>
        <p:txBody>
          <a:bodyPr/>
          <a:lstStyle/>
          <a:p>
            <a:r>
              <a:rPr lang="en-US" dirty="0" smtClean="0"/>
              <a:t>Math Questions</a:t>
            </a:r>
            <a:endParaRPr lang="en-US" dirty="0"/>
          </a:p>
        </p:txBody>
      </p:sp>
      <p:sp>
        <p:nvSpPr>
          <p:cNvPr id="3" name="Content Placeholder 2"/>
          <p:cNvSpPr>
            <a:spLocks noGrp="1"/>
          </p:cNvSpPr>
          <p:nvPr>
            <p:ph idx="1"/>
          </p:nvPr>
        </p:nvSpPr>
        <p:spPr>
          <a:xfrm>
            <a:off x="838200" y="1275346"/>
            <a:ext cx="10515600" cy="5582653"/>
          </a:xfrm>
        </p:spPr>
        <p:txBody>
          <a:bodyPr>
            <a:normAutofit lnSpcReduction="10000"/>
          </a:bodyPr>
          <a:lstStyle/>
          <a:p>
            <a:pPr marL="514350" indent="-514350">
              <a:buAutoNum type="arabicParenR"/>
            </a:pPr>
            <a:r>
              <a:rPr lang="en-US" sz="4400" dirty="0" smtClean="0"/>
              <a:t>A natural gas power plant is 60% efficient. If you cubic meter of natural gas provides 1000 BTUs of electricity.  How many BTUs of waste heat were produced?</a:t>
            </a:r>
          </a:p>
          <a:p>
            <a:pPr marL="514350" indent="-514350">
              <a:buAutoNum type="arabicParenR"/>
            </a:pPr>
            <a:endParaRPr lang="en-US" sz="4400" dirty="0"/>
          </a:p>
          <a:p>
            <a:pPr marL="0" indent="0">
              <a:buNone/>
            </a:pPr>
            <a:r>
              <a:rPr lang="en-US" sz="4400" dirty="0" smtClean="0"/>
              <a:t>2) For crude oil if 150 pounds of CO2 is released per million BTUs of energy, how much CO2 is produced by each barrel of crude oil?</a:t>
            </a:r>
          </a:p>
          <a:p>
            <a:pPr marL="0" indent="0" algn="ctr">
              <a:buNone/>
            </a:pPr>
            <a:endParaRPr lang="en-US" b="1" i="1" dirty="0" smtClean="0">
              <a:solidFill>
                <a:schemeClr val="accent1">
                  <a:lumMod val="75000"/>
                </a:schemeClr>
              </a:solidFill>
            </a:endParaRPr>
          </a:p>
        </p:txBody>
      </p:sp>
    </p:spTree>
    <p:extLst>
      <p:ext uri="{BB962C8B-B14F-4D97-AF65-F5344CB8AC3E}">
        <p14:creationId xmlns:p14="http://schemas.microsoft.com/office/powerpoint/2010/main" val="2623795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628049" y="66798"/>
            <a:ext cx="8124825" cy="927100"/>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chor="ctr">
            <a:normAutofit/>
          </a:bodyPr>
          <a:lstStyle/>
          <a:p>
            <a:pPr defTabSz="1015990">
              <a:defRPr/>
            </a:pPr>
            <a:r>
              <a:rPr lang="en-US" b="1" dirty="0" smtClean="0"/>
              <a:t>CERCLA</a:t>
            </a:r>
          </a:p>
        </p:txBody>
      </p:sp>
      <p:sp>
        <p:nvSpPr>
          <p:cNvPr id="47108" name="Rectangle 6"/>
          <p:cNvSpPr>
            <a:spLocks noGrp="1" noChangeArrowheads="1"/>
          </p:cNvSpPr>
          <p:nvPr>
            <p:ph type="body" idx="1"/>
          </p:nvPr>
        </p:nvSpPr>
        <p:spPr>
          <a:xfrm>
            <a:off x="448408" y="1195754"/>
            <a:ext cx="9838592" cy="5758961"/>
          </a:xfrm>
          <a:extLst>
            <a:ext uri="{91240B29-F687-4F45-9708-019B960494DF}">
              <a14:hiddenLine xmlns:a14="http://schemas.microsoft.com/office/drawing/2010/main" w="12700">
                <a:solidFill>
                  <a:schemeClr val="tx1"/>
                </a:solidFill>
                <a:miter lim="800000"/>
                <a:headEnd/>
                <a:tailEnd/>
              </a14:hiddenLine>
            </a:ext>
          </a:extLst>
        </p:spPr>
        <p:txBody>
          <a:bodyPr vert="horz" lIns="89050" tIns="43743" rIns="89050" bIns="43743" rtlCol="0">
            <a:normAutofit/>
          </a:bodyPr>
          <a:lstStyle/>
          <a:p>
            <a:pPr marL="380996" indent="-380996" defTabSz="1015990">
              <a:buClr>
                <a:srgbClr val="008000"/>
              </a:buClr>
              <a:defRPr/>
            </a:pPr>
            <a:r>
              <a:rPr lang="en-US" sz="4400" b="1" i="1" dirty="0">
                <a:solidFill>
                  <a:schemeClr val="accent6">
                    <a:lumMod val="50000"/>
                  </a:schemeClr>
                </a:solidFill>
              </a:rPr>
              <a:t>Comprehensive Environmental Response, Compensation, and Liability Act</a:t>
            </a:r>
            <a:r>
              <a:rPr lang="en-US" sz="4400" b="1" dirty="0">
                <a:solidFill>
                  <a:schemeClr val="accent6">
                    <a:lumMod val="50000"/>
                  </a:schemeClr>
                </a:solidFill>
              </a:rPr>
              <a:t> (CERCLA) of 1980</a:t>
            </a:r>
            <a:r>
              <a:rPr lang="en-US" sz="4400" dirty="0"/>
              <a:t>, </a:t>
            </a:r>
            <a:r>
              <a:rPr lang="en-US" sz="3600" dirty="0"/>
              <a:t>or </a:t>
            </a:r>
            <a:r>
              <a:rPr lang="en-US" sz="3600" i="1" dirty="0"/>
              <a:t>Superfund</a:t>
            </a:r>
            <a:r>
              <a:rPr lang="en-US" sz="3600" dirty="0"/>
              <a:t>, authorizes EPA to ensure clean-up and remediation of hazardous waste sites </a:t>
            </a:r>
            <a:r>
              <a:rPr lang="en-US" sz="3600" u="sng" dirty="0"/>
              <a:t>and</a:t>
            </a:r>
            <a:r>
              <a:rPr lang="en-US" sz="3600" dirty="0"/>
              <a:t> assign liability for clean-up costs to any </a:t>
            </a:r>
            <a:r>
              <a:rPr lang="en-US" sz="3600" i="1" dirty="0"/>
              <a:t>potentially responsible party </a:t>
            </a:r>
            <a:r>
              <a:rPr lang="en-US" sz="3600" dirty="0"/>
              <a:t>(PRP)</a:t>
            </a:r>
          </a:p>
          <a:p>
            <a:pPr marL="825492" lvl="1" indent="-317497" defTabSz="1015990">
              <a:buClr>
                <a:srgbClr val="008000"/>
              </a:buClr>
              <a:defRPr/>
            </a:pPr>
            <a:r>
              <a:rPr lang="en-US" sz="3600" dirty="0"/>
              <a:t>Current owners or operators, former owners or operators, arrangers for treatment or disposal of hazardous substances, and transporters</a:t>
            </a:r>
          </a:p>
        </p:txBody>
      </p:sp>
    </p:spTree>
    <p:extLst>
      <p:ext uri="{BB962C8B-B14F-4D97-AF65-F5344CB8AC3E}">
        <p14:creationId xmlns:p14="http://schemas.microsoft.com/office/powerpoint/2010/main" val="33854735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68" y="-314910"/>
            <a:ext cx="10515600" cy="1325563"/>
          </a:xfrm>
        </p:spPr>
        <p:txBody>
          <a:bodyPr/>
          <a:lstStyle/>
          <a:p>
            <a:r>
              <a:rPr lang="en-US" dirty="0" smtClean="0"/>
              <a:t>Math Answers</a:t>
            </a:r>
            <a:endParaRPr lang="en-US" dirty="0"/>
          </a:p>
        </p:txBody>
      </p:sp>
      <p:sp>
        <p:nvSpPr>
          <p:cNvPr id="3" name="Content Placeholder 2"/>
          <p:cNvSpPr>
            <a:spLocks noGrp="1"/>
          </p:cNvSpPr>
          <p:nvPr>
            <p:ph idx="1"/>
          </p:nvPr>
        </p:nvSpPr>
        <p:spPr>
          <a:xfrm>
            <a:off x="192505" y="794084"/>
            <a:ext cx="11999495" cy="6497053"/>
          </a:xfrm>
        </p:spPr>
        <p:txBody>
          <a:bodyPr>
            <a:normAutofit fontScale="85000" lnSpcReduction="20000"/>
          </a:bodyPr>
          <a:lstStyle/>
          <a:p>
            <a:pPr marL="514350" indent="-514350">
              <a:buAutoNum type="arabicParenR"/>
            </a:pPr>
            <a:r>
              <a:rPr lang="en-US" dirty="0" smtClean="0"/>
              <a:t>A natural gas power plant is 60% efficient. If you cubic meter of natural gas provides 1000 BTUs of electricity.  How many BTUs of waste heat were produced?</a:t>
            </a:r>
          </a:p>
          <a:p>
            <a:pPr marL="0" indent="0" algn="ctr">
              <a:buNone/>
            </a:pPr>
            <a:r>
              <a:rPr lang="en-US" b="1" dirty="0">
                <a:solidFill>
                  <a:schemeClr val="accent1">
                    <a:lumMod val="75000"/>
                  </a:schemeClr>
                </a:solidFill>
              </a:rPr>
              <a:t>Efficiency = Output / Input = 60% = 0.6 </a:t>
            </a:r>
            <a:br>
              <a:rPr lang="en-US" b="1" dirty="0">
                <a:solidFill>
                  <a:schemeClr val="accent1">
                    <a:lumMod val="75000"/>
                  </a:schemeClr>
                </a:solidFill>
              </a:rPr>
            </a:br>
            <a:r>
              <a:rPr lang="en-US" b="1" dirty="0">
                <a:solidFill>
                  <a:schemeClr val="accent1">
                    <a:lumMod val="75000"/>
                  </a:schemeClr>
                </a:solidFill>
              </a:rPr>
              <a:t/>
            </a:r>
            <a:br>
              <a:rPr lang="en-US" b="1" dirty="0">
                <a:solidFill>
                  <a:schemeClr val="accent1">
                    <a:lumMod val="75000"/>
                  </a:schemeClr>
                </a:solidFill>
              </a:rPr>
            </a:br>
            <a:r>
              <a:rPr lang="en-US" b="1" dirty="0">
                <a:solidFill>
                  <a:schemeClr val="accent1">
                    <a:lumMod val="75000"/>
                  </a:schemeClr>
                </a:solidFill>
              </a:rPr>
              <a:t>Energy Output = 1000 BTU of electricity </a:t>
            </a:r>
            <a:br>
              <a:rPr lang="en-US" b="1" dirty="0">
                <a:solidFill>
                  <a:schemeClr val="accent1">
                    <a:lumMod val="75000"/>
                  </a:schemeClr>
                </a:solidFill>
              </a:rPr>
            </a:br>
            <a:r>
              <a:rPr lang="en-US" b="1" dirty="0">
                <a:solidFill>
                  <a:schemeClr val="accent1">
                    <a:lumMod val="75000"/>
                  </a:schemeClr>
                </a:solidFill>
              </a:rPr>
              <a:t/>
            </a:r>
            <a:br>
              <a:rPr lang="en-US" b="1" dirty="0">
                <a:solidFill>
                  <a:schemeClr val="accent1">
                    <a:lumMod val="75000"/>
                  </a:schemeClr>
                </a:solidFill>
              </a:rPr>
            </a:br>
            <a:r>
              <a:rPr lang="en-US" b="1" dirty="0">
                <a:solidFill>
                  <a:schemeClr val="accent1">
                    <a:lumMod val="75000"/>
                  </a:schemeClr>
                </a:solidFill>
              </a:rPr>
              <a:t>So energy Input = 1000 BTU / 0.6 = 1667 BTU </a:t>
            </a:r>
            <a:br>
              <a:rPr lang="en-US" b="1" dirty="0">
                <a:solidFill>
                  <a:schemeClr val="accent1">
                    <a:lumMod val="75000"/>
                  </a:schemeClr>
                </a:solidFill>
              </a:rPr>
            </a:br>
            <a:r>
              <a:rPr lang="en-US" b="1" dirty="0">
                <a:solidFill>
                  <a:schemeClr val="accent1">
                    <a:lumMod val="75000"/>
                  </a:schemeClr>
                </a:solidFill>
              </a:rPr>
              <a:t/>
            </a:r>
            <a:br>
              <a:rPr lang="en-US" b="1" dirty="0">
                <a:solidFill>
                  <a:schemeClr val="accent1">
                    <a:lumMod val="75000"/>
                  </a:schemeClr>
                </a:solidFill>
              </a:rPr>
            </a:br>
            <a:r>
              <a:rPr lang="en-US" b="1" dirty="0">
                <a:solidFill>
                  <a:schemeClr val="accent1">
                    <a:lumMod val="75000"/>
                  </a:schemeClr>
                </a:solidFill>
              </a:rPr>
              <a:t>Waste heat produced = Energy Input - Energy Output = 1667 - 1000 BTU = </a:t>
            </a:r>
            <a:r>
              <a:rPr lang="en-US" sz="5100" b="1" dirty="0">
                <a:solidFill>
                  <a:schemeClr val="accent1">
                    <a:lumMod val="75000"/>
                  </a:schemeClr>
                </a:solidFill>
              </a:rPr>
              <a:t>667 BTU</a:t>
            </a:r>
            <a:endParaRPr lang="en-US" sz="5100" b="1" dirty="0" smtClean="0">
              <a:solidFill>
                <a:schemeClr val="accent1">
                  <a:lumMod val="75000"/>
                </a:schemeClr>
              </a:solidFill>
            </a:endParaRPr>
          </a:p>
          <a:p>
            <a:pPr marL="0" indent="0">
              <a:buNone/>
            </a:pPr>
            <a:r>
              <a:rPr lang="en-US" dirty="0" smtClean="0"/>
              <a:t>2) For crude oil if 150 pounds of CO2 is released per million BTUs of energy, how much CO2 is produced by each barrel of crude oil?</a:t>
            </a:r>
          </a:p>
          <a:p>
            <a:pPr marL="0" indent="0" algn="ctr">
              <a:buNone/>
            </a:pPr>
            <a:r>
              <a:rPr lang="en-US" dirty="0" smtClean="0">
                <a:solidFill>
                  <a:schemeClr val="accent1">
                    <a:lumMod val="75000"/>
                  </a:schemeClr>
                </a:solidFill>
              </a:rPr>
              <a:t>1 </a:t>
            </a:r>
            <a:r>
              <a:rPr lang="en-US" dirty="0">
                <a:solidFill>
                  <a:schemeClr val="accent1">
                    <a:lumMod val="75000"/>
                  </a:schemeClr>
                </a:solidFill>
              </a:rPr>
              <a:t>oil barrel = 158.987295 </a:t>
            </a:r>
            <a:r>
              <a:rPr lang="en-US" dirty="0" err="1">
                <a:solidFill>
                  <a:schemeClr val="accent1">
                    <a:lumMod val="75000"/>
                  </a:schemeClr>
                </a:solidFill>
              </a:rPr>
              <a:t>litres</a:t>
            </a:r>
            <a:r>
              <a:rPr lang="en-US" dirty="0">
                <a:solidFill>
                  <a:schemeClr val="accent1">
                    <a:lumMod val="75000"/>
                  </a:schemeClr>
                </a:solidFill>
              </a:rPr>
              <a:t> </a:t>
            </a:r>
            <a:br>
              <a:rPr lang="en-US" dirty="0">
                <a:solidFill>
                  <a:schemeClr val="accent1">
                    <a:lumMod val="75000"/>
                  </a:schemeClr>
                </a:solidFill>
              </a:rPr>
            </a:br>
            <a:r>
              <a:rPr lang="en-US" dirty="0">
                <a:solidFill>
                  <a:schemeClr val="accent1">
                    <a:lumMod val="75000"/>
                  </a:schemeClr>
                </a:solidFill>
              </a:rPr>
              <a:t>1 oil barrel = 42 US gallons </a:t>
            </a:r>
            <a:br>
              <a:rPr lang="en-US" dirty="0">
                <a:solidFill>
                  <a:schemeClr val="accent1">
                    <a:lumMod val="75000"/>
                  </a:schemeClr>
                </a:solidFill>
              </a:rPr>
            </a:br>
            <a:r>
              <a:rPr lang="en-US" dirty="0">
                <a:solidFill>
                  <a:schemeClr val="accent1">
                    <a:lumMod val="75000"/>
                  </a:schemeClr>
                </a:solidFill>
              </a:rPr>
              <a:t>1 oil barrel = 158.987295 </a:t>
            </a:r>
            <a:r>
              <a:rPr lang="en-US" dirty="0" err="1">
                <a:solidFill>
                  <a:schemeClr val="accent1">
                    <a:lumMod val="75000"/>
                  </a:schemeClr>
                </a:solidFill>
              </a:rPr>
              <a:t>litres</a:t>
            </a:r>
            <a:r>
              <a:rPr lang="en-US" dirty="0">
                <a:solidFill>
                  <a:schemeClr val="accent1">
                    <a:lumMod val="75000"/>
                  </a:schemeClr>
                </a:solidFill>
              </a:rPr>
              <a:t> </a:t>
            </a:r>
            <a:br>
              <a:rPr lang="en-US" dirty="0">
                <a:solidFill>
                  <a:schemeClr val="accent1">
                    <a:lumMod val="75000"/>
                  </a:schemeClr>
                </a:solidFill>
              </a:rPr>
            </a:br>
            <a:r>
              <a:rPr lang="en-US" dirty="0">
                <a:solidFill>
                  <a:schemeClr val="accent1">
                    <a:lumMod val="75000"/>
                  </a:schemeClr>
                </a:solidFill>
              </a:rPr>
              <a:t>1 BTU = 252.164401 calories </a:t>
            </a:r>
            <a:br>
              <a:rPr lang="en-US" dirty="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a:solidFill>
                  <a:schemeClr val="accent1">
                    <a:lumMod val="75000"/>
                  </a:schemeClr>
                </a:solidFill>
              </a:rPr>
              <a:t>(6 * (10^6)) / 158.987295 = 37 738.8646 BTU </a:t>
            </a:r>
            <a:br>
              <a:rPr lang="en-US" dirty="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a:solidFill>
                  <a:schemeClr val="accent1">
                    <a:lumMod val="75000"/>
                  </a:schemeClr>
                </a:solidFill>
              </a:rPr>
              <a:t>(6 * (10^6) * 252.164401) / 42 = 36 023 485.9 </a:t>
            </a:r>
            <a:r>
              <a:rPr lang="en-US" dirty="0" err="1">
                <a:solidFill>
                  <a:schemeClr val="accent1">
                    <a:lumMod val="75000"/>
                  </a:schemeClr>
                </a:solidFill>
              </a:rPr>
              <a:t>cal</a:t>
            </a:r>
            <a:r>
              <a:rPr lang="en-US" dirty="0">
                <a:solidFill>
                  <a:schemeClr val="accent1">
                    <a:lumMod val="75000"/>
                  </a:schemeClr>
                </a:solidFill>
              </a:rPr>
              <a:t> </a:t>
            </a:r>
            <a:br>
              <a:rPr lang="en-US" dirty="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150*6=</a:t>
            </a:r>
            <a:r>
              <a:rPr lang="en-US" sz="4600" b="1" dirty="0" smtClean="0">
                <a:solidFill>
                  <a:schemeClr val="accent1">
                    <a:lumMod val="75000"/>
                  </a:schemeClr>
                </a:solidFill>
              </a:rPr>
              <a:t>900 </a:t>
            </a:r>
            <a:r>
              <a:rPr lang="en-US" sz="4600" b="1" dirty="0" err="1">
                <a:solidFill>
                  <a:schemeClr val="accent1">
                    <a:lumMod val="75000"/>
                  </a:schemeClr>
                </a:solidFill>
              </a:rPr>
              <a:t>lbs</a:t>
            </a:r>
            <a:r>
              <a:rPr lang="en-US" sz="4600" b="1" dirty="0">
                <a:solidFill>
                  <a:schemeClr val="accent1">
                    <a:lumMod val="75000"/>
                  </a:schemeClr>
                </a:solidFill>
              </a:rPr>
              <a:t> of CO2</a:t>
            </a:r>
            <a:r>
              <a:rPr lang="en-US" sz="4600" dirty="0">
                <a:solidFill>
                  <a:schemeClr val="accent1">
                    <a:lumMod val="75000"/>
                  </a:schemeClr>
                </a:solidFill>
              </a:rPr>
              <a:t> </a:t>
            </a:r>
            <a:r>
              <a:rPr lang="en-US" dirty="0">
                <a:solidFill>
                  <a:schemeClr val="accent1">
                    <a:lumMod val="75000"/>
                  </a:schemeClr>
                </a:solidFill>
              </a:rPr>
              <a:t/>
            </a:r>
            <a:br>
              <a:rPr lang="en-US" dirty="0">
                <a:solidFill>
                  <a:schemeClr val="accent1">
                    <a:lumMod val="75000"/>
                  </a:schemeClr>
                </a:solidFill>
              </a:rPr>
            </a:br>
            <a:endParaRPr lang="en-US" b="1" i="1" dirty="0">
              <a:solidFill>
                <a:schemeClr val="accent1">
                  <a:lumMod val="75000"/>
                </a:schemeClr>
              </a:solidFill>
            </a:endParaRPr>
          </a:p>
        </p:txBody>
      </p:sp>
    </p:spTree>
    <p:extLst>
      <p:ext uri="{BB962C8B-B14F-4D97-AF65-F5344CB8AC3E}">
        <p14:creationId xmlns:p14="http://schemas.microsoft.com/office/powerpoint/2010/main" val="37008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794084"/>
            <a:ext cx="10515600" cy="5382879"/>
          </a:xfrm>
        </p:spPr>
        <p:txBody>
          <a:bodyPr>
            <a:noAutofit/>
          </a:bodyPr>
          <a:lstStyle/>
          <a:p>
            <a:pPr marL="0" indent="0" algn="ctr">
              <a:buNone/>
            </a:pPr>
            <a:r>
              <a:rPr lang="en-US" sz="4800" dirty="0" smtClean="0"/>
              <a:t>Math advice</a:t>
            </a:r>
          </a:p>
          <a:p>
            <a:endParaRPr lang="en-US" sz="4800" dirty="0"/>
          </a:p>
          <a:p>
            <a:pPr marL="0" indent="0">
              <a:buNone/>
            </a:pPr>
            <a:r>
              <a:rPr lang="en-US" sz="4800" dirty="0" smtClean="0"/>
              <a:t>-You get points for setting up the problem</a:t>
            </a:r>
          </a:p>
          <a:p>
            <a:pPr marL="0" indent="0">
              <a:buNone/>
            </a:pPr>
            <a:endParaRPr lang="en-US" sz="4800" dirty="0"/>
          </a:p>
          <a:p>
            <a:pPr marL="0" indent="0">
              <a:buNone/>
            </a:pPr>
            <a:r>
              <a:rPr lang="en-US" sz="4800" dirty="0" smtClean="0"/>
              <a:t>-Try and cancel the units</a:t>
            </a:r>
            <a:endParaRPr lang="en-US" sz="4800" dirty="0"/>
          </a:p>
        </p:txBody>
      </p:sp>
    </p:spTree>
    <p:extLst>
      <p:ext uri="{BB962C8B-B14F-4D97-AF65-F5344CB8AC3E}">
        <p14:creationId xmlns:p14="http://schemas.microsoft.com/office/powerpoint/2010/main" val="320149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6642" y="317541"/>
            <a:ext cx="10515600" cy="1325563"/>
          </a:xfrm>
        </p:spPr>
        <p:txBody>
          <a:bodyPr/>
          <a:lstStyle/>
          <a:p>
            <a:r>
              <a:rPr lang="en-US" dirty="0" smtClean="0"/>
              <a:t>The APES always has questions on energy so be prepared</a:t>
            </a:r>
            <a:endParaRPr lang="en-US" dirty="0"/>
          </a:p>
        </p:txBody>
      </p:sp>
      <p:sp>
        <p:nvSpPr>
          <p:cNvPr id="4099" name="Rectangle 3"/>
          <p:cNvSpPr>
            <a:spLocks noGrp="1" noChangeArrowheads="1"/>
          </p:cNvSpPr>
          <p:nvPr>
            <p:ph type="body" idx="1"/>
          </p:nvPr>
        </p:nvSpPr>
        <p:spPr>
          <a:xfrm>
            <a:off x="553453" y="728704"/>
            <a:ext cx="10515600" cy="6393531"/>
          </a:xfrm>
        </p:spPr>
        <p:txBody>
          <a:bodyPr>
            <a:normAutofit/>
          </a:bodyPr>
          <a:lstStyle/>
          <a:p>
            <a:pPr marL="0" indent="0">
              <a:buNone/>
            </a:pPr>
            <a:endParaRPr lang="en-US" dirty="0" smtClean="0"/>
          </a:p>
          <a:p>
            <a:endParaRPr lang="en-US" dirty="0"/>
          </a:p>
          <a:p>
            <a:endParaRPr lang="en-US" dirty="0" smtClean="0"/>
          </a:p>
          <a:p>
            <a:r>
              <a:rPr lang="es-ES" dirty="0"/>
              <a:t>1 </a:t>
            </a:r>
            <a:r>
              <a:rPr lang="es-ES" dirty="0" err="1"/>
              <a:t>Btu</a:t>
            </a:r>
            <a:r>
              <a:rPr lang="es-ES" dirty="0"/>
              <a:t> = 252 cal = 105</a:t>
            </a:r>
            <a:r>
              <a:rPr lang="es-ES" baseline="30000" dirty="0"/>
              <a:t>5</a:t>
            </a:r>
            <a:r>
              <a:rPr lang="es-ES" dirty="0"/>
              <a:t> J. </a:t>
            </a:r>
            <a:endParaRPr lang="es-ES" dirty="0" smtClean="0"/>
          </a:p>
          <a:p>
            <a:endParaRPr lang="es-ES" dirty="0" smtClean="0"/>
          </a:p>
          <a:p>
            <a:r>
              <a:rPr lang="en-US" dirty="0"/>
              <a:t>One </a:t>
            </a:r>
            <a:r>
              <a:rPr lang="en-US" dirty="0" err="1"/>
              <a:t>therm</a:t>
            </a:r>
            <a:r>
              <a:rPr lang="en-US" dirty="0"/>
              <a:t> is defined as 100,000 Btu, and natural gas at normal temperature and pressure has a heat value of 1,030 Btu/ft</a:t>
            </a:r>
            <a:r>
              <a:rPr lang="en-US" baseline="30000" dirty="0"/>
              <a:t>3</a:t>
            </a:r>
            <a:r>
              <a:rPr lang="en-US" dirty="0"/>
              <a:t>. Thus, one </a:t>
            </a:r>
            <a:r>
              <a:rPr lang="en-US" dirty="0" err="1"/>
              <a:t>therm</a:t>
            </a:r>
            <a:r>
              <a:rPr lang="en-US" dirty="0"/>
              <a:t> is very nearly equal to 100 cubic feet of natural gas: </a:t>
            </a:r>
            <a:br>
              <a:rPr lang="en-US" dirty="0"/>
            </a:br>
            <a:r>
              <a:rPr lang="en-US" dirty="0"/>
              <a:t>1 </a:t>
            </a:r>
            <a:r>
              <a:rPr lang="en-US" dirty="0" err="1"/>
              <a:t>therm</a:t>
            </a:r>
            <a:r>
              <a:rPr lang="en-US" dirty="0"/>
              <a:t> = 105 Btu / 1,030 Btu/ft</a:t>
            </a:r>
            <a:r>
              <a:rPr lang="en-US" baseline="30000" dirty="0"/>
              <a:t>3</a:t>
            </a:r>
            <a:r>
              <a:rPr lang="en-US" dirty="0"/>
              <a:t> = 97.1 ft</a:t>
            </a:r>
            <a:r>
              <a:rPr lang="en-US" baseline="30000" dirty="0"/>
              <a:t>3</a:t>
            </a:r>
            <a:r>
              <a:rPr lang="en-US" dirty="0"/>
              <a:t> ≈ 100 ft</a:t>
            </a:r>
            <a:r>
              <a:rPr lang="en-US" baseline="30000" dirty="0"/>
              <a:t>3</a:t>
            </a:r>
            <a:r>
              <a:rPr lang="en-US" dirty="0"/>
              <a:t>. </a:t>
            </a:r>
            <a:endParaRPr lang="en-US" dirty="0" smtClean="0"/>
          </a:p>
          <a:p>
            <a:pPr marL="0" indent="0">
              <a:buNone/>
            </a:pPr>
            <a:r>
              <a:rPr lang="en-US" dirty="0"/>
              <a:t/>
            </a:r>
            <a:br>
              <a:rPr lang="en-US" dirty="0"/>
            </a:br>
            <a:endParaRPr lang="en-US" dirty="0" smtClean="0"/>
          </a:p>
          <a:p>
            <a:r>
              <a:rPr lang="en-US" dirty="0" smtClean="0"/>
              <a:t>1 </a:t>
            </a:r>
            <a:r>
              <a:rPr lang="en-US" dirty="0"/>
              <a:t>kWh = 1,000 J/s x 3,600 s = 3.6 x 10</a:t>
            </a:r>
            <a:r>
              <a:rPr lang="en-US" baseline="30000" dirty="0"/>
              <a:t>6</a:t>
            </a:r>
            <a:r>
              <a:rPr lang="en-US" dirty="0"/>
              <a:t> J. </a:t>
            </a:r>
            <a:endParaRPr lang="en-US" dirty="0"/>
          </a:p>
        </p:txBody>
      </p:sp>
    </p:spTree>
    <p:extLst>
      <p:ext uri="{BB962C8B-B14F-4D97-AF65-F5344CB8AC3E}">
        <p14:creationId xmlns:p14="http://schemas.microsoft.com/office/powerpoint/2010/main" val="15607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936888" y="543595"/>
            <a:ext cx="7902185" cy="5633368"/>
          </a:xfrm>
          <a:prstGeom prst="rect">
            <a:avLst/>
          </a:prstGeom>
        </p:spPr>
      </p:pic>
    </p:spTree>
    <p:extLst>
      <p:ext uri="{BB962C8B-B14F-4D97-AF65-F5344CB8AC3E}">
        <p14:creationId xmlns:p14="http://schemas.microsoft.com/office/powerpoint/2010/main" val="401099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615" y="373917"/>
            <a:ext cx="10515600" cy="1325563"/>
          </a:xfrm>
        </p:spPr>
        <p:txBody>
          <a:bodyPr>
            <a:normAutofit/>
          </a:bodyPr>
          <a:lstStyle/>
          <a:p>
            <a:r>
              <a:rPr lang="en-US" sz="7200" dirty="0" smtClean="0"/>
              <a:t>1) A       2) D         3) B</a:t>
            </a:r>
            <a:endParaRPr lang="en-US" sz="7200"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787865" y="1825625"/>
            <a:ext cx="6849477" cy="4882906"/>
          </a:xfrm>
          <a:prstGeom prst="rect">
            <a:avLst/>
          </a:prstGeom>
        </p:spPr>
      </p:pic>
    </p:spTree>
    <p:extLst>
      <p:ext uri="{BB962C8B-B14F-4D97-AF65-F5344CB8AC3E}">
        <p14:creationId xmlns:p14="http://schemas.microsoft.com/office/powerpoint/2010/main" val="164847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3" descr="C:\Documents and Settings\User\My Documents\My Pictures\School\demtr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9" y="2743201"/>
            <a:ext cx="7082589" cy="4135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Box 4"/>
          <p:cNvSpPr txBox="1">
            <a:spLocks noChangeArrowheads="1"/>
          </p:cNvSpPr>
          <p:nvPr/>
        </p:nvSpPr>
        <p:spPr bwMode="auto">
          <a:xfrm>
            <a:off x="4038600" y="152400"/>
            <a:ext cx="445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US" sz="4400">
                <a:solidFill>
                  <a:schemeClr val="accent2"/>
                </a:solidFill>
              </a:rPr>
              <a:t>Population Growth</a:t>
            </a:r>
          </a:p>
        </p:txBody>
      </p:sp>
      <p:sp>
        <p:nvSpPr>
          <p:cNvPr id="49157" name="Text Box 5"/>
          <p:cNvSpPr txBox="1">
            <a:spLocks noChangeArrowheads="1"/>
          </p:cNvSpPr>
          <p:nvPr/>
        </p:nvSpPr>
        <p:spPr bwMode="auto">
          <a:xfrm>
            <a:off x="618584" y="770021"/>
            <a:ext cx="485883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pPr>
            <a:r>
              <a:rPr lang="en-US" sz="2400" dirty="0"/>
              <a:t>   1804- 1 billion</a:t>
            </a:r>
          </a:p>
          <a:p>
            <a:pPr eaLnBrk="1" hangingPunct="1">
              <a:spcBef>
                <a:spcPct val="0"/>
              </a:spcBef>
            </a:pPr>
            <a:r>
              <a:rPr lang="en-US" sz="2400" dirty="0"/>
              <a:t>   1923- 2 billion (119 year doubling)</a:t>
            </a:r>
          </a:p>
          <a:p>
            <a:pPr eaLnBrk="1" hangingPunct="1">
              <a:spcBef>
                <a:spcPct val="0"/>
              </a:spcBef>
            </a:pPr>
            <a:r>
              <a:rPr lang="en-US" sz="2400" dirty="0"/>
              <a:t>   1974- 4 billion (51 year doubling)</a:t>
            </a:r>
          </a:p>
          <a:p>
            <a:pPr eaLnBrk="1" hangingPunct="1">
              <a:spcBef>
                <a:spcPct val="0"/>
              </a:spcBef>
            </a:pPr>
            <a:r>
              <a:rPr lang="en-US" sz="2400" dirty="0"/>
              <a:t>   2010- nearly 7 billion in 36 years</a:t>
            </a:r>
          </a:p>
        </p:txBody>
      </p:sp>
    </p:spTree>
    <p:extLst>
      <p:ext uri="{BB962C8B-B14F-4D97-AF65-F5344CB8AC3E}">
        <p14:creationId xmlns:p14="http://schemas.microsoft.com/office/powerpoint/2010/main" val="3043219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 calcmode="lin" valueType="num">
                                      <p:cBhvr additive="base">
                                        <p:cTn id="7" dur="500" fill="hold"/>
                                        <p:tgtEl>
                                          <p:spTgt spid="4915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915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157">
                                            <p:txEl>
                                              <p:pRg st="1" end="1"/>
                                            </p:txEl>
                                          </p:spTgt>
                                        </p:tgtEl>
                                        <p:attrNameLst>
                                          <p:attrName>style.visibility</p:attrName>
                                        </p:attrNameLst>
                                      </p:cBhvr>
                                      <p:to>
                                        <p:strVal val="visible"/>
                                      </p:to>
                                    </p:set>
                                    <p:anim calcmode="lin" valueType="num">
                                      <p:cBhvr additive="base">
                                        <p:cTn id="13" dur="500" fill="hold"/>
                                        <p:tgtEl>
                                          <p:spTgt spid="4915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915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9157">
                                            <p:txEl>
                                              <p:pRg st="2" end="2"/>
                                            </p:txEl>
                                          </p:spTgt>
                                        </p:tgtEl>
                                        <p:attrNameLst>
                                          <p:attrName>style.visibility</p:attrName>
                                        </p:attrNameLst>
                                      </p:cBhvr>
                                      <p:to>
                                        <p:strVal val="visible"/>
                                      </p:to>
                                    </p:set>
                                    <p:anim calcmode="lin" valueType="num">
                                      <p:cBhvr additive="base">
                                        <p:cTn id="19" dur="500" fill="hold"/>
                                        <p:tgtEl>
                                          <p:spTgt spid="4915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915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9157">
                                            <p:txEl>
                                              <p:pRg st="3" end="3"/>
                                            </p:txEl>
                                          </p:spTgt>
                                        </p:tgtEl>
                                        <p:attrNameLst>
                                          <p:attrName>style.visibility</p:attrName>
                                        </p:attrNameLst>
                                      </p:cBhvr>
                                      <p:to>
                                        <p:strVal val="visible"/>
                                      </p:to>
                                    </p:set>
                                    <p:anim calcmode="lin" valueType="num">
                                      <p:cBhvr additive="base">
                                        <p:cTn id="25" dur="500" fill="hold"/>
                                        <p:tgtEl>
                                          <p:spTgt spid="4915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915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133600" y="-228600"/>
            <a:ext cx="7772400" cy="1371600"/>
          </a:xfrm>
        </p:spPr>
        <p:txBody>
          <a:bodyPr/>
          <a:lstStyle/>
          <a:p>
            <a:pPr eaLnBrk="1" hangingPunct="1"/>
            <a:r>
              <a:rPr lang="en-US" smtClean="0">
                <a:solidFill>
                  <a:schemeClr val="accent2"/>
                </a:solidFill>
              </a:rPr>
              <a:t>Demographic Stages</a:t>
            </a:r>
          </a:p>
        </p:txBody>
      </p:sp>
      <p:sp>
        <p:nvSpPr>
          <p:cNvPr id="54275" name="Rectangle 3"/>
          <p:cNvSpPr>
            <a:spLocks noGrp="1" noChangeArrowheads="1"/>
          </p:cNvSpPr>
          <p:nvPr>
            <p:ph type="body" idx="1"/>
          </p:nvPr>
        </p:nvSpPr>
        <p:spPr>
          <a:xfrm>
            <a:off x="1905000" y="990600"/>
            <a:ext cx="8458200" cy="2133600"/>
          </a:xfrm>
        </p:spPr>
        <p:txBody>
          <a:bodyPr>
            <a:normAutofit fontScale="92500" lnSpcReduction="20000"/>
          </a:bodyPr>
          <a:lstStyle/>
          <a:p>
            <a:pPr eaLnBrk="1" hangingPunct="1">
              <a:lnSpc>
                <a:spcPct val="90000"/>
              </a:lnSpc>
            </a:pPr>
            <a:r>
              <a:rPr lang="en-US" sz="2000"/>
              <a:t>There are four recognized stages in the </a:t>
            </a:r>
            <a:r>
              <a:rPr lang="en-US" sz="2000">
                <a:solidFill>
                  <a:schemeClr val="accent2"/>
                </a:solidFill>
              </a:rPr>
              <a:t>demographic transition</a:t>
            </a:r>
            <a:r>
              <a:rPr lang="en-US" sz="2000"/>
              <a:t> from a pre-modern to a post industrial civilization.</a:t>
            </a:r>
          </a:p>
          <a:p>
            <a:pPr eaLnBrk="1" hangingPunct="1">
              <a:lnSpc>
                <a:spcPct val="90000"/>
              </a:lnSpc>
            </a:pPr>
            <a:r>
              <a:rPr lang="en-US" sz="2000"/>
              <a:t>Pre-industrial- birth and death rates high; population growth slow.</a:t>
            </a:r>
          </a:p>
          <a:p>
            <a:pPr eaLnBrk="1" hangingPunct="1">
              <a:lnSpc>
                <a:spcPct val="90000"/>
              </a:lnSpc>
            </a:pPr>
            <a:r>
              <a:rPr lang="en-US" sz="2000"/>
              <a:t>Industrializing or transition- high birth, lower death rates; increased population growth.</a:t>
            </a:r>
          </a:p>
          <a:p>
            <a:pPr eaLnBrk="1" hangingPunct="1">
              <a:lnSpc>
                <a:spcPct val="90000"/>
              </a:lnSpc>
            </a:pPr>
            <a:r>
              <a:rPr lang="en-US" sz="2000"/>
              <a:t>Industrialized- low birth and death rates; slowing population growth.</a:t>
            </a:r>
          </a:p>
          <a:p>
            <a:pPr eaLnBrk="1" hangingPunct="1">
              <a:lnSpc>
                <a:spcPct val="90000"/>
              </a:lnSpc>
            </a:pPr>
            <a:r>
              <a:rPr lang="en-US" sz="2000"/>
              <a:t>Post-industrial- population growth nearly or entirely stops.</a:t>
            </a:r>
          </a:p>
        </p:txBody>
      </p:sp>
      <p:pic>
        <p:nvPicPr>
          <p:cNvPr id="51204" name="Picture 4" descr="C:\Documents and Settings\User\My Documents\My Pictures\School\stagesII.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463" y="3129567"/>
            <a:ext cx="5731042" cy="3728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7949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 calcmode="lin" valueType="num">
                                      <p:cBhvr additive="base">
                                        <p:cTn id="19" dur="500" fill="hold"/>
                                        <p:tgtEl>
                                          <p:spTgt spid="542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42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 calcmode="lin" valueType="num">
                                      <p:cBhvr additive="base">
                                        <p:cTn id="25" dur="500" fill="hold"/>
                                        <p:tgtEl>
                                          <p:spTgt spid="5427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42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 calcmode="lin" valueType="num">
                                      <p:cBhvr additive="base">
                                        <p:cTn id="31" dur="500" fill="hold"/>
                                        <p:tgtEl>
                                          <p:spTgt spid="5427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427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1352</Words>
  <Application>Microsoft Office PowerPoint</Application>
  <PresentationFormat>Widescreen</PresentationFormat>
  <Paragraphs>104</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AP Environmental  Populations, Math, and Environmental Laws Review  1) Sign in by period  3) Solve math.   Try not to use a calculator since you can’t use on May 5</vt:lpstr>
      <vt:lpstr>Math Questions</vt:lpstr>
      <vt:lpstr>Math Answers</vt:lpstr>
      <vt:lpstr>PowerPoint Presentation</vt:lpstr>
      <vt:lpstr>The APES always has questions on energy so be prepared</vt:lpstr>
      <vt:lpstr>Populations</vt:lpstr>
      <vt:lpstr>1) A       2) D         3) B</vt:lpstr>
      <vt:lpstr>PowerPoint Presentation</vt:lpstr>
      <vt:lpstr>Demographic Stages</vt:lpstr>
      <vt:lpstr>PowerPoint Presentation</vt:lpstr>
      <vt:lpstr>Answer D</vt:lpstr>
      <vt:lpstr>PowerPoint Presentation</vt:lpstr>
      <vt:lpstr>PowerPoint Presentation</vt:lpstr>
      <vt:lpstr>Environmental Laws</vt:lpstr>
      <vt:lpstr>Answer: B</vt:lpstr>
      <vt:lpstr>Laws saving Species</vt:lpstr>
      <vt:lpstr>Air Pollution Programs</vt:lpstr>
      <vt:lpstr>Clean Water Act</vt:lpstr>
      <vt:lpstr>Pesticides &amp; Toxic Substances</vt:lpstr>
      <vt:lpstr>CERCLA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Environmental  Populations, Math, and Environmental Laws Review  1) Sign in by period  2) Open your review book to the  Populations, Math, and Environmental Laws section(s)  3) Pick up a concept map and fill it in </dc:title>
  <dc:creator>Vanessa</dc:creator>
  <cp:lastModifiedBy>Vanessa</cp:lastModifiedBy>
  <cp:revision>6</cp:revision>
  <dcterms:created xsi:type="dcterms:W3CDTF">2014-03-07T00:56:45Z</dcterms:created>
  <dcterms:modified xsi:type="dcterms:W3CDTF">2014-03-15T21:01:34Z</dcterms:modified>
</cp:coreProperties>
</file>