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7" r:id="rId40"/>
    <p:sldId id="334" r:id="rId41"/>
    <p:sldId id="256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  <p:sldId id="272" r:id="rId58"/>
    <p:sldId id="273" r:id="rId59"/>
    <p:sldId id="274" r:id="rId60"/>
    <p:sldId id="275" r:id="rId61"/>
    <p:sldId id="276" r:id="rId62"/>
    <p:sldId id="277" r:id="rId63"/>
    <p:sldId id="278" r:id="rId64"/>
    <p:sldId id="279" r:id="rId65"/>
    <p:sldId id="280" r:id="rId66"/>
    <p:sldId id="281" r:id="rId67"/>
    <p:sldId id="282" r:id="rId68"/>
    <p:sldId id="295" r:id="rId69"/>
    <p:sldId id="296" r:id="rId70"/>
    <p:sldId id="33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85334" y="168275"/>
            <a:ext cx="9821333" cy="5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03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0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8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6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2A31-28DD-49E7-89CC-971B17793FF8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16AB-4908-4568-B6DE-4CB9216A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r1-pek.unep.net/soechina/images/aci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dp.sws.uiuc.edu/amaps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ticulate" TargetMode="External"/><Relationship Id="rId2" Type="http://schemas.openxmlformats.org/officeDocument/2006/relationships/hyperlink" Target="http://en.wikipedia.org/wiki/Air_pollu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out Take Home </a:t>
            </a:r>
            <a:r>
              <a:rPr lang="en-US" dirty="0" smtClean="0"/>
              <a:t>FRQ and Land Use FRQ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-Score and </a:t>
            </a:r>
            <a:r>
              <a:rPr lang="en-US" dirty="0" err="1" smtClean="0"/>
              <a:t>Reflection</a:t>
            </a:r>
            <a:r>
              <a:rPr lang="en-US" dirty="0" err="1" smtClean="0">
                <a:sym typeface="Wingdings" panose="05000000000000000000" pitchFamily="2" charset="2"/>
              </a:rPr>
              <a:t>Turn</a:t>
            </a:r>
            <a:r>
              <a:rPr lang="en-US" dirty="0" smtClean="0">
                <a:sym typeface="Wingdings" panose="05000000000000000000" pitchFamily="2" charset="2"/>
              </a:rPr>
              <a:t> 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6000" dirty="0"/>
          </a:p>
          <a:p>
            <a:r>
              <a:rPr lang="en-US" sz="6000" dirty="0"/>
              <a:t>5,600,000 </a:t>
            </a:r>
            <a:r>
              <a:rPr lang="en-US" sz="6000" b="1" dirty="0" err="1"/>
              <a:t>btus</a:t>
            </a:r>
            <a:r>
              <a:rPr lang="en-US" sz="6000" dirty="0"/>
              <a:t> = 1 </a:t>
            </a:r>
            <a:r>
              <a:rPr lang="en-US" sz="6000" b="1" dirty="0"/>
              <a:t>barrel</a:t>
            </a:r>
            <a:r>
              <a:rPr lang="en-US" sz="6000" dirty="0"/>
              <a:t> of crude </a:t>
            </a:r>
            <a:r>
              <a:rPr lang="en-US" sz="6000" b="1" dirty="0"/>
              <a:t>oil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1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9" y="2438400"/>
            <a:ext cx="2319337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effectLst>
                  <a:outerShdw blurRad="38100" dist="38100" dir="2700000" algn="tl">
                    <a:srgbClr val="808080"/>
                  </a:outerShdw>
                </a:effectLst>
              </a:rPr>
              <a:t>“Dry” Acid Rain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6629400" cy="5943600"/>
          </a:xfrm>
        </p:spPr>
        <p:txBody>
          <a:bodyPr/>
          <a:lstStyle/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mtClean="0">
                <a:solidFill>
                  <a:srgbClr val="FFFF00"/>
                </a:solidFill>
              </a:rPr>
              <a:t>Dry deposition refers to acidic gases and particles. 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mtClean="0">
                <a:solidFill>
                  <a:srgbClr val="FFFF00"/>
                </a:solidFill>
              </a:rPr>
              <a:t>About half of the acidity in the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atmosphere falls back to earth through dry deposition. 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mtClean="0">
                <a:solidFill>
                  <a:srgbClr val="FFFF00"/>
                </a:solidFill>
              </a:rPr>
              <a:t>The wind blows these acidic               particles and gases onto/into buildings, cars, homes, and trees. </a:t>
            </a: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8229600" y="6692900"/>
            <a:ext cx="24511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 u="sng">
                <a:solidFill>
                  <a:srgbClr val="009999"/>
                </a:solidFill>
                <a:latin typeface="Gill Sans" charset="0"/>
                <a:sym typeface="Gill Sans" charset="0"/>
                <a:hlinkClick r:id="rId3"/>
              </a:rPr>
              <a:t>http://svr1-pek.unep.net/soechina/images/acid.jpg</a:t>
            </a:r>
            <a:r>
              <a:rPr lang="en-US" sz="800">
                <a:solidFill>
                  <a:srgbClr val="FFFF00"/>
                </a:solidFill>
                <a:latin typeface="Gill Sans" charset="0"/>
                <a:sym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37131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effectLst>
                  <a:outerShdw blurRad="38100" dist="38100" dir="2700000" algn="tl">
                    <a:srgbClr val="808080"/>
                  </a:outerShdw>
                </a:effectLst>
              </a:rPr>
              <a:t>Nutrients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1778000" y="1460500"/>
            <a:ext cx="8674100" cy="5410200"/>
          </a:xfrm>
        </p:spPr>
        <p:txBody>
          <a:bodyPr/>
          <a:lstStyle/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700">
                <a:solidFill>
                  <a:srgbClr val="FFFF00"/>
                </a:solidFill>
                <a:latin typeface="Times New Roman" panose="02020603050405020304" pitchFamily="18" charset="0"/>
              </a:rPr>
              <a:t>Acidic water </a:t>
            </a:r>
          </a:p>
          <a:p>
            <a:pPr marL="782638" lvl="1" indent="-285750">
              <a:buClr>
                <a:srgbClr val="FFFF00"/>
              </a:buClr>
              <a:buFont typeface="Times New Roman" panose="02020603050405020304" pitchFamily="18" charset="0"/>
              <a:buChar char="–"/>
            </a:pPr>
            <a:r>
              <a:rPr lang="en-US" sz="3700">
                <a:solidFill>
                  <a:srgbClr val="FFFF00"/>
                </a:solidFill>
                <a:latin typeface="Times New Roman" panose="02020603050405020304" pitchFamily="18" charset="0"/>
              </a:rPr>
              <a:t>dissolves the nutrients and helpful minerals in the soil </a:t>
            </a:r>
          </a:p>
          <a:p>
            <a:pPr marL="782638" lvl="1" indent="-285750">
              <a:buClr>
                <a:srgbClr val="FFFF00"/>
              </a:buClr>
              <a:buFont typeface="Times New Roman" panose="02020603050405020304" pitchFamily="18" charset="0"/>
              <a:buChar char="–"/>
            </a:pPr>
            <a:r>
              <a:rPr lang="en-US" sz="3700">
                <a:solidFill>
                  <a:srgbClr val="FFFF00"/>
                </a:solidFill>
                <a:latin typeface="Times New Roman" panose="02020603050405020304" pitchFamily="18" charset="0"/>
              </a:rPr>
              <a:t>washes nutrients away before plants can use them to grow. 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700">
                <a:solidFill>
                  <a:srgbClr val="FFFF00"/>
                </a:solidFill>
                <a:latin typeface="Times New Roman" panose="02020603050405020304" pitchFamily="18" charset="0"/>
              </a:rPr>
              <a:t>Acid rain also causes the release of substances, such as aluminum, that are toxic to plants</a:t>
            </a:r>
          </a:p>
        </p:txBody>
      </p:sp>
    </p:spTree>
    <p:extLst>
      <p:ext uri="{BB962C8B-B14F-4D97-AF65-F5344CB8AC3E}">
        <p14:creationId xmlns:p14="http://schemas.microsoft.com/office/powerpoint/2010/main" val="75856702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19" y="1231641"/>
            <a:ext cx="5904762" cy="37152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73039"/>
            <a:ext cx="7772400" cy="1404937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effectLst>
                  <a:outerShdw blurRad="38100" dist="38100" dir="2700000" algn="tl">
                    <a:srgbClr val="808080"/>
                  </a:outerShdw>
                </a:effectLst>
              </a:rPr>
              <a:t>Effects on Wildlife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577976"/>
            <a:ext cx="8877300" cy="5249863"/>
          </a:xfrm>
        </p:spPr>
        <p:txBody>
          <a:bodyPr/>
          <a:lstStyle/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900">
                <a:solidFill>
                  <a:srgbClr val="FFFF00"/>
                </a:solidFill>
                <a:latin typeface="Times New Roman" panose="02020603050405020304" pitchFamily="18" charset="0"/>
              </a:rPr>
              <a:t>Generally, the young of most species are more sensitive to environmental conditions than adults.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900">
                <a:solidFill>
                  <a:srgbClr val="FFFF00"/>
                </a:solidFill>
                <a:latin typeface="Times New Roman" panose="02020603050405020304" pitchFamily="18" charset="0"/>
              </a:rPr>
              <a:t>At pH 5, most fish eggs cannot hatch. 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900">
                <a:solidFill>
                  <a:srgbClr val="FFFF00"/>
                </a:solidFill>
                <a:latin typeface="Times New Roman" panose="02020603050405020304" pitchFamily="18" charset="0"/>
              </a:rPr>
              <a:t>At lower pH levels, some adult fish die.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900">
                <a:solidFill>
                  <a:srgbClr val="FFFF00"/>
                </a:solidFill>
                <a:latin typeface="Times New Roman" panose="02020603050405020304" pitchFamily="18" charset="0"/>
              </a:rPr>
              <a:t>Some acid lakes have no fish. </a:t>
            </a:r>
          </a:p>
        </p:txBody>
      </p:sp>
    </p:spTree>
    <p:extLst>
      <p:ext uri="{BB962C8B-B14F-4D97-AF65-F5344CB8AC3E}">
        <p14:creationId xmlns:p14="http://schemas.microsoft.com/office/powerpoint/2010/main" val="3005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effectLst>
                  <a:outerShdw blurRad="38100" dist="38100" dir="2700000" algn="tl">
                    <a:srgbClr val="808080"/>
                  </a:outerShdw>
                </a:effectLst>
              </a:rPr>
              <a:t>Effects on Wildlife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7772400" cy="5257800"/>
          </a:xfrm>
        </p:spPr>
        <p:txBody>
          <a:bodyPr/>
          <a:lstStyle/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4000">
                <a:solidFill>
                  <a:srgbClr val="FFFF00"/>
                </a:solidFill>
                <a:latin typeface="Times New Roman" panose="02020603050405020304" pitchFamily="18" charset="0"/>
              </a:rPr>
              <a:t>Both low pH and increased aluminum levels are directly toxic to fish. 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4000">
                <a:solidFill>
                  <a:srgbClr val="FFFF00"/>
                </a:solidFill>
                <a:latin typeface="Times New Roman" panose="02020603050405020304" pitchFamily="18" charset="0"/>
              </a:rPr>
              <a:t>Chronic stress that leads to lower 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4000">
                <a:solidFill>
                  <a:srgbClr val="FFFF00"/>
                </a:solidFill>
                <a:latin typeface="Times New Roman" panose="02020603050405020304" pitchFamily="18" charset="0"/>
              </a:rPr>
              <a:t>body weight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4000">
                <a:solidFill>
                  <a:srgbClr val="FFFF00"/>
                </a:solidFill>
                <a:latin typeface="Times New Roman" panose="02020603050405020304" pitchFamily="18" charset="0"/>
              </a:rPr>
              <a:t>smaller size </a:t>
            </a:r>
          </a:p>
        </p:txBody>
      </p:sp>
    </p:spTree>
    <p:extLst>
      <p:ext uri="{BB962C8B-B14F-4D97-AF65-F5344CB8AC3E}">
        <p14:creationId xmlns:p14="http://schemas.microsoft.com/office/powerpoint/2010/main" val="33260010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65100"/>
            <a:ext cx="8839200" cy="17399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>
                <a:effectLst>
                  <a:outerShdw blurRad="38100" dist="38100" dir="2700000" algn="tl">
                    <a:srgbClr val="808080"/>
                  </a:outerShdw>
                </a:effectLst>
              </a:rPr>
              <a:t>Acid Rain and Forests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8915400" cy="4953000"/>
          </a:xfrm>
        </p:spPr>
        <p:txBody>
          <a:bodyPr/>
          <a:lstStyle/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Acid rain does not usually kill trees directly</a:t>
            </a:r>
          </a:p>
          <a:p>
            <a:pPr marL="660400"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Weakens trees</a:t>
            </a:r>
          </a:p>
          <a:p>
            <a:pPr marL="782638" lvl="1" indent="-285750">
              <a:buClr>
                <a:srgbClr val="FFFF00"/>
              </a:buClr>
              <a:buFont typeface="Times New Roman" panose="02020603050405020304" pitchFamily="18" charset="0"/>
              <a:buChar char="–"/>
            </a:pP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Damaging leaves</a:t>
            </a:r>
          </a:p>
          <a:p>
            <a:pPr marL="782638" lvl="1" indent="-285750">
              <a:buClr>
                <a:srgbClr val="FFFF00"/>
              </a:buClr>
              <a:buFont typeface="Times New Roman" panose="02020603050405020304" pitchFamily="18" charset="0"/>
              <a:buChar char="–"/>
            </a:pP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Limiting nutrients available</a:t>
            </a:r>
          </a:p>
          <a:p>
            <a:pPr marL="782638" lvl="1" indent="-285750">
              <a:buClr>
                <a:srgbClr val="FFFF00"/>
              </a:buClr>
              <a:buFont typeface="Times New Roman" panose="02020603050405020304" pitchFamily="18" charset="0"/>
              <a:buChar char="–"/>
            </a:pP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Toxic substances slowly released from the soil. </a:t>
            </a:r>
          </a:p>
        </p:txBody>
      </p:sp>
    </p:spTree>
    <p:extLst>
      <p:ext uri="{BB962C8B-B14F-4D97-AF65-F5344CB8AC3E}">
        <p14:creationId xmlns:p14="http://schemas.microsoft.com/office/powerpoint/2010/main" val="62626434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9" y="0"/>
            <a:ext cx="4592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8783744" y="431137"/>
            <a:ext cx="1455527" cy="4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Germany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681394" y="415262"/>
            <a:ext cx="1455527" cy="4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60400" algn="l"/>
                <a:tab pos="825500" algn="l"/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Mongolia</a:t>
            </a:r>
          </a:p>
        </p:txBody>
      </p:sp>
    </p:spTree>
    <p:extLst>
      <p:ext uri="{BB962C8B-B14F-4D97-AF65-F5344CB8AC3E}">
        <p14:creationId xmlns:p14="http://schemas.microsoft.com/office/powerpoint/2010/main" val="34259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1063"/>
            <a:ext cx="51657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6" y="1"/>
            <a:ext cx="51276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/>
          </p:cNvSpPr>
          <p:nvPr/>
        </p:nvSpPr>
        <p:spPr bwMode="auto">
          <a:xfrm>
            <a:off x="6964363" y="4724400"/>
            <a:ext cx="2921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314700" algn="l"/>
                <a:tab pos="3657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US" sz="2800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Great Smoky Mountains, NC</a:t>
            </a:r>
          </a:p>
        </p:txBody>
      </p:sp>
    </p:spTree>
    <p:extLst>
      <p:ext uri="{BB962C8B-B14F-4D97-AF65-F5344CB8AC3E}">
        <p14:creationId xmlns:p14="http://schemas.microsoft.com/office/powerpoint/2010/main" val="8229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1"/>
            <a:ext cx="8647113" cy="66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4C0EA-345C-41D4-BE38-1A0AAD393FB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048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1985</a:t>
            </a:r>
          </a:p>
        </p:txBody>
      </p:sp>
      <p:grpSp>
        <p:nvGrpSpPr>
          <p:cNvPr id="20486" name="Group 4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0489" name="Rectangle 5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</a:p>
          </p:txBody>
        </p:sp>
        <p:sp>
          <p:nvSpPr>
            <p:cNvPr id="20490" name="Rectangle 6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1984</a:t>
              </a:r>
            </a:p>
          </p:txBody>
        </p:sp>
      </p:grpSp>
      <p:pic>
        <p:nvPicPr>
          <p:cNvPr id="2048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/>
          <p:cNvSpPr>
            <a:spLocks/>
          </p:cNvSpPr>
          <p:nvPr/>
        </p:nvSpPr>
        <p:spPr bwMode="auto">
          <a:xfrm>
            <a:off x="1946275" y="309563"/>
            <a:ext cx="3619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50"/>
              </a:spcBef>
              <a:defRPr/>
            </a:pPr>
            <a:r>
              <a:rPr lang="en-US" sz="180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hlinkClick r:id="rId4"/>
              </a:rPr>
              <a:t>http://nadp.sws.uiuc.edu/amaps2/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0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2920" y="1497648"/>
            <a:ext cx="10972800" cy="4824398"/>
          </a:xfrm>
        </p:spPr>
        <p:txBody>
          <a:bodyPr>
            <a:noAutofit/>
          </a:bodyPr>
          <a:lstStyle/>
          <a:p>
            <a:r>
              <a:rPr lang="en-US" sz="5400" dirty="0" smtClean="0"/>
              <a:t>Today—Exit Quiz</a:t>
            </a:r>
          </a:p>
          <a:p>
            <a:r>
              <a:rPr lang="en-US" sz="5400" dirty="0" smtClean="0"/>
              <a:t>Thursday—Review</a:t>
            </a:r>
          </a:p>
          <a:p>
            <a:r>
              <a:rPr lang="en-US" sz="5400" dirty="0" smtClean="0"/>
              <a:t>Big Review </a:t>
            </a:r>
            <a:r>
              <a:rPr lang="en-US" sz="5400" dirty="0" err="1" smtClean="0"/>
              <a:t>ppt</a:t>
            </a:r>
            <a:r>
              <a:rPr lang="en-US" sz="5400" dirty="0" smtClean="0"/>
              <a:t>—on </a:t>
            </a:r>
            <a:r>
              <a:rPr lang="en-US" sz="5400" dirty="0" err="1" smtClean="0"/>
              <a:t>weebly</a:t>
            </a:r>
            <a:r>
              <a:rPr lang="en-US" sz="5400" dirty="0" smtClean="0"/>
              <a:t> </a:t>
            </a:r>
          </a:p>
          <a:p>
            <a:r>
              <a:rPr lang="en-US" sz="5400" dirty="0"/>
              <a:t>Mingle—Thurs Chapters 23, 15, 22</a:t>
            </a:r>
          </a:p>
          <a:p>
            <a:r>
              <a:rPr lang="en-US" sz="5400" dirty="0" smtClean="0"/>
              <a:t>Posters—Monday</a:t>
            </a:r>
            <a:endParaRPr lang="en-US" sz="5400" dirty="0" smtClean="0"/>
          </a:p>
          <a:p>
            <a:r>
              <a:rPr lang="en-US" sz="5400" dirty="0" smtClean="0"/>
              <a:t>SATURDAY—Practice Test 8-11am</a:t>
            </a:r>
          </a:p>
        </p:txBody>
      </p:sp>
    </p:spTree>
    <p:extLst>
      <p:ext uri="{BB962C8B-B14F-4D97-AF65-F5344CB8AC3E}">
        <p14:creationId xmlns:p14="http://schemas.microsoft.com/office/powerpoint/2010/main" val="21887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9E874-202B-4214-ABCE-46530ED5DE7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150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1986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1512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</a:p>
          </p:txBody>
        </p:sp>
        <p:sp>
          <p:nvSpPr>
            <p:cNvPr id="21513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1985</a:t>
              </a:r>
            </a:p>
          </p:txBody>
        </p:sp>
      </p:grpSp>
      <p:sp>
        <p:nvSpPr>
          <p:cNvPr id="21510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151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B2F4-A75C-4824-86C7-2D495467F5C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253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1987</a:t>
            </a:r>
          </a:p>
        </p:txBody>
      </p:sp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2536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1988</a:t>
              </a:r>
            </a:p>
          </p:txBody>
        </p:sp>
        <p:sp>
          <p:nvSpPr>
            <p:cNvPr id="22537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</a:p>
          </p:txBody>
        </p:sp>
      </p:grpSp>
      <p:sp>
        <p:nvSpPr>
          <p:cNvPr id="22534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253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665E8-DC2B-4BA8-9A94-D95F307CB1F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355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1988</a:t>
            </a:r>
          </a:p>
        </p:txBody>
      </p:sp>
      <p:grpSp>
        <p:nvGrpSpPr>
          <p:cNvPr id="23557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3560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1989</a:t>
              </a:r>
            </a:p>
          </p:txBody>
        </p:sp>
        <p:sp>
          <p:nvSpPr>
            <p:cNvPr id="23561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</a:p>
          </p:txBody>
        </p:sp>
      </p:grpSp>
      <p:sp>
        <p:nvSpPr>
          <p:cNvPr id="23558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355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5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0F359-DD72-4FFC-9519-AD6E6762725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457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1989</a:t>
            </a:r>
          </a:p>
        </p:txBody>
      </p:sp>
      <p:grpSp>
        <p:nvGrpSpPr>
          <p:cNvPr id="24581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4584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</a:p>
          </p:txBody>
        </p:sp>
        <p:sp>
          <p:nvSpPr>
            <p:cNvPr id="24585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1988</a:t>
              </a:r>
            </a:p>
          </p:txBody>
        </p:sp>
      </p:grpSp>
      <p:sp>
        <p:nvSpPr>
          <p:cNvPr id="24582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458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1263-6E04-41C3-883D-0F80273B01B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560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1990</a:t>
            </a:r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5608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1991</a:t>
              </a:r>
            </a:p>
          </p:txBody>
        </p:sp>
        <p:sp>
          <p:nvSpPr>
            <p:cNvPr id="25609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1989</a:t>
              </a:r>
            </a:p>
          </p:txBody>
        </p:sp>
      </p:grpSp>
      <p:sp>
        <p:nvSpPr>
          <p:cNvPr id="25606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560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8282B-7316-4FB2-8BF8-97BDDE56C36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662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1991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6632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</a:t>
              </a:r>
            </a:p>
          </p:txBody>
        </p:sp>
        <p:sp>
          <p:nvSpPr>
            <p:cNvPr id="26633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</a:p>
          </p:txBody>
        </p:sp>
      </p:grpSp>
      <p:sp>
        <p:nvSpPr>
          <p:cNvPr id="26630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663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6DF62-16E2-4169-9371-0B5B6C535F0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765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1992</a:t>
            </a:r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7656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1993</a:t>
              </a:r>
            </a:p>
          </p:txBody>
        </p:sp>
        <p:sp>
          <p:nvSpPr>
            <p:cNvPr id="27657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1991</a:t>
              </a:r>
            </a:p>
          </p:txBody>
        </p:sp>
      </p:grpSp>
      <p:sp>
        <p:nvSpPr>
          <p:cNvPr id="27654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76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A7791-059C-4B07-BBF7-B7E0C05F622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867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1993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8680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1994</a:t>
              </a:r>
            </a:p>
          </p:txBody>
        </p:sp>
        <p:sp>
          <p:nvSpPr>
            <p:cNvPr id="28681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</a:t>
              </a:r>
            </a:p>
          </p:txBody>
        </p:sp>
      </p:grpSp>
      <p:sp>
        <p:nvSpPr>
          <p:cNvPr id="28678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86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9257F-BD7A-482E-9E3B-A2F48A72CFC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969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1994</a:t>
            </a:r>
          </a:p>
        </p:txBody>
      </p:sp>
      <p:grpSp>
        <p:nvGrpSpPr>
          <p:cNvPr id="29701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29704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</a:p>
          </p:txBody>
        </p:sp>
        <p:sp>
          <p:nvSpPr>
            <p:cNvPr id="29705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1993</a:t>
              </a:r>
            </a:p>
          </p:txBody>
        </p:sp>
      </p:grpSp>
      <p:sp>
        <p:nvSpPr>
          <p:cNvPr id="29702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2970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302C1-648C-45F1-AEE3-C938CFE2862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072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1995</a:t>
            </a:r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0728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1996</a:t>
              </a:r>
            </a:p>
          </p:txBody>
        </p:sp>
        <p:sp>
          <p:nvSpPr>
            <p:cNvPr id="30729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1994</a:t>
              </a:r>
            </a:p>
          </p:txBody>
        </p:sp>
      </p:grpSp>
      <p:sp>
        <p:nvSpPr>
          <p:cNvPr id="30726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072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>
          <a:xfrm>
            <a:off x="426720" y="1915160"/>
            <a:ext cx="11628120" cy="4441190"/>
          </a:xfrm>
        </p:spPr>
        <p:txBody>
          <a:bodyPr vert="horz" lIns="91440" tIns="45720" rIns="81279" bIns="45720" rtlCol="0">
            <a:normAutofit/>
          </a:bodyPr>
          <a:lstStyle/>
          <a:p>
            <a:pPr marL="39688" indent="0" algn="ctr">
              <a:lnSpc>
                <a:spcPct val="80000"/>
              </a:lnSpc>
              <a:buNone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Simpson’s Intro</a:t>
            </a:r>
          </a:p>
          <a:p>
            <a:pPr marL="39688" indent="0" algn="ctr">
              <a:lnSpc>
                <a:spcPct val="80000"/>
              </a:lnSpc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https://www.youtube.com/watch?v=v09KnqiYi-c</a:t>
            </a:r>
            <a:endParaRPr lang="en-US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9688" indent="0" algn="ctr">
              <a:lnSpc>
                <a:spcPct val="80000"/>
              </a:lnSpc>
              <a:buNone/>
              <a:defRPr/>
            </a:pPr>
            <a:endParaRPr lang="en-US" sz="23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A0A4-22CF-49EC-9178-86B3B6177CA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3829050" y="508000"/>
            <a:ext cx="4546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rgbClr val="A40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Acid Rain</a:t>
            </a:r>
          </a:p>
        </p:txBody>
      </p:sp>
    </p:spTree>
    <p:extLst>
      <p:ext uri="{BB962C8B-B14F-4D97-AF65-F5344CB8AC3E}">
        <p14:creationId xmlns:p14="http://schemas.microsoft.com/office/powerpoint/2010/main" val="41155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80AA7-5421-484C-9E34-7530A4F5BB5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174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1996</a:t>
            </a:r>
          </a:p>
        </p:txBody>
      </p:sp>
      <p:grpSp>
        <p:nvGrpSpPr>
          <p:cNvPr id="31749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1752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1997</a:t>
              </a:r>
            </a:p>
          </p:txBody>
        </p:sp>
        <p:sp>
          <p:nvSpPr>
            <p:cNvPr id="31753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</a:p>
          </p:txBody>
        </p:sp>
      </p:grpSp>
      <p:sp>
        <p:nvSpPr>
          <p:cNvPr id="31750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175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63A0C-515D-4BC7-8C42-EB13B442C5F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277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1997</a:t>
            </a:r>
          </a:p>
        </p:txBody>
      </p:sp>
      <p:grpSp>
        <p:nvGrpSpPr>
          <p:cNvPr id="32773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2776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1998</a:t>
              </a:r>
            </a:p>
          </p:txBody>
        </p:sp>
        <p:sp>
          <p:nvSpPr>
            <p:cNvPr id="32777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1996</a:t>
              </a:r>
            </a:p>
          </p:txBody>
        </p:sp>
      </p:grpSp>
      <p:sp>
        <p:nvSpPr>
          <p:cNvPr id="32774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277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7DCE9-B600-443A-89A2-D8F07055398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379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1998</a:t>
            </a:r>
          </a:p>
        </p:txBody>
      </p:sp>
      <p:grpSp>
        <p:nvGrpSpPr>
          <p:cNvPr id="33797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3800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1999</a:t>
              </a:r>
            </a:p>
          </p:txBody>
        </p:sp>
        <p:sp>
          <p:nvSpPr>
            <p:cNvPr id="33801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1997</a:t>
              </a:r>
            </a:p>
          </p:txBody>
        </p:sp>
      </p:grpSp>
      <p:sp>
        <p:nvSpPr>
          <p:cNvPr id="33798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379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7FC4C-94E0-4182-8861-D3034E7BEC9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3481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1999</a:t>
            </a:r>
          </a:p>
        </p:txBody>
      </p:sp>
      <p:grpSp>
        <p:nvGrpSpPr>
          <p:cNvPr id="34821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4824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</a:p>
          </p:txBody>
        </p:sp>
        <p:sp>
          <p:nvSpPr>
            <p:cNvPr id="34825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1998</a:t>
              </a:r>
            </a:p>
          </p:txBody>
        </p:sp>
      </p:grpSp>
      <p:sp>
        <p:nvSpPr>
          <p:cNvPr id="34822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482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23212-E44A-4125-9870-E852F45C7F5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584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2000</a:t>
            </a:r>
          </a:p>
        </p:txBody>
      </p:sp>
      <p:grpSp>
        <p:nvGrpSpPr>
          <p:cNvPr id="35845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5848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2001</a:t>
              </a:r>
            </a:p>
          </p:txBody>
        </p:sp>
        <p:sp>
          <p:nvSpPr>
            <p:cNvPr id="35849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1999</a:t>
              </a:r>
            </a:p>
          </p:txBody>
        </p:sp>
      </p:grpSp>
      <p:sp>
        <p:nvSpPr>
          <p:cNvPr id="35846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584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1A9DF-45AE-4894-9B7C-F6E44F841D5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686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2001</a:t>
            </a:r>
          </a:p>
        </p:txBody>
      </p:sp>
      <p:grpSp>
        <p:nvGrpSpPr>
          <p:cNvPr id="36869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6872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2002</a:t>
              </a:r>
            </a:p>
          </p:txBody>
        </p:sp>
        <p:sp>
          <p:nvSpPr>
            <p:cNvPr id="36873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</a:p>
          </p:txBody>
        </p:sp>
      </p:grpSp>
      <p:sp>
        <p:nvSpPr>
          <p:cNvPr id="36870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687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8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74FF5-2FFB-4779-9540-05645E15F26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3789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2002</a:t>
            </a:r>
          </a:p>
        </p:txBody>
      </p:sp>
      <p:grpSp>
        <p:nvGrpSpPr>
          <p:cNvPr id="37893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7896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2003</a:t>
              </a:r>
            </a:p>
          </p:txBody>
        </p:sp>
        <p:sp>
          <p:nvSpPr>
            <p:cNvPr id="37897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2001</a:t>
              </a:r>
            </a:p>
          </p:txBody>
        </p:sp>
      </p:grpSp>
      <p:sp>
        <p:nvSpPr>
          <p:cNvPr id="37894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78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A675C-FBB9-47AB-887D-AC82D7D7072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3891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2003</a:t>
            </a:r>
          </a:p>
        </p:txBody>
      </p:sp>
      <p:grpSp>
        <p:nvGrpSpPr>
          <p:cNvPr id="38917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8920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</a:p>
          </p:txBody>
        </p:sp>
        <p:sp>
          <p:nvSpPr>
            <p:cNvPr id="38921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2002</a:t>
              </a:r>
            </a:p>
          </p:txBody>
        </p:sp>
      </p:grpSp>
      <p:sp>
        <p:nvSpPr>
          <p:cNvPr id="38918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891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3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D45E2-5192-44E9-9624-D84C9722A42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3993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757239"/>
            <a:ext cx="82264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/>
          <p:cNvSpPr>
            <a:spLocks/>
          </p:cNvSpPr>
          <p:nvPr/>
        </p:nvSpPr>
        <p:spPr bwMode="auto">
          <a:xfrm>
            <a:off x="2638426" y="5429251"/>
            <a:ext cx="934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</a:rPr>
              <a:t>2004</a:t>
            </a:r>
          </a:p>
        </p:txBody>
      </p:sp>
      <p:grpSp>
        <p:nvGrpSpPr>
          <p:cNvPr id="39941" name="Group 3"/>
          <p:cNvGrpSpPr>
            <a:grpSpLocks/>
          </p:cNvGrpSpPr>
          <p:nvPr/>
        </p:nvGrpSpPr>
        <p:grpSpPr bwMode="auto">
          <a:xfrm>
            <a:off x="1981200" y="5576889"/>
            <a:ext cx="2187576" cy="276225"/>
            <a:chOff x="0" y="0"/>
            <a:chExt cx="1378" cy="174"/>
          </a:xfrm>
        </p:grpSpPr>
        <p:sp>
          <p:nvSpPr>
            <p:cNvPr id="39944" name="Rectangle 4"/>
            <p:cNvSpPr>
              <a:spLocks/>
            </p:cNvSpPr>
            <p:nvPr/>
          </p:nvSpPr>
          <p:spPr bwMode="auto">
            <a:xfrm>
              <a:off x="1004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39945" name="Rectangle 5"/>
            <p:cNvSpPr>
              <a:spLocks/>
            </p:cNvSpPr>
            <p:nvPr/>
          </p:nvSpPr>
          <p:spPr bwMode="auto">
            <a:xfrm>
              <a:off x="0" y="0"/>
              <a:ext cx="3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Times New Roman" panose="02020603050405020304" pitchFamily="18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2003</a:t>
              </a:r>
            </a:p>
          </p:txBody>
        </p:sp>
      </p:grpSp>
      <p:sp>
        <p:nvSpPr>
          <p:cNvPr id="39942" name="Rectangle 6"/>
          <p:cNvSpPr>
            <a:spLocks/>
          </p:cNvSpPr>
          <p:nvPr/>
        </p:nvSpPr>
        <p:spPr bwMode="auto">
          <a:xfrm>
            <a:off x="1435100" y="333375"/>
            <a:ext cx="8940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Sulfate Ion Concentrations</a:t>
            </a:r>
          </a:p>
          <a:p>
            <a:pPr algn="r" eaLnBrk="1" hangingPunct="1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</a:rPr>
              <a:t>1985-2004</a:t>
            </a:r>
          </a:p>
        </p:txBody>
      </p:sp>
      <p:pic>
        <p:nvPicPr>
          <p:cNvPr id="3994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36939"/>
            <a:ext cx="13795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"/>
    </mc:Choice>
    <mc:Fallback xmlns="">
      <p:transition spd="slow" advClick="0" advTm="8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7672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-Scrubber</a:t>
            </a:r>
            <a:r>
              <a:rPr lang="en-US" dirty="0" smtClean="0"/>
              <a:t> </a:t>
            </a:r>
            <a:r>
              <a:rPr lang="en-US" dirty="0"/>
              <a:t>systems are a diverse group of </a:t>
            </a:r>
            <a:r>
              <a:rPr lang="en-US" dirty="0">
                <a:hlinkClick r:id="rId2" tooltip="Air pollution"/>
              </a:rPr>
              <a:t>air pollution</a:t>
            </a:r>
            <a:r>
              <a:rPr lang="en-US" dirty="0"/>
              <a:t> control devices that can be used to remove some </a:t>
            </a:r>
            <a:r>
              <a:rPr lang="en-US" dirty="0">
                <a:hlinkClick r:id="rId3" tooltip="Particulate"/>
              </a:rPr>
              <a:t>particulates</a:t>
            </a:r>
            <a:r>
              <a:rPr lang="en-US" dirty="0"/>
              <a:t> and/or gases from industrial exhaust streams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-Scrubbers </a:t>
            </a:r>
            <a:r>
              <a:rPr lang="en-US" dirty="0"/>
              <a:t>use limestone, one of the most commonly found substances in nature to clean air.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0" y="3961587"/>
            <a:ext cx="1842109" cy="24592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46" y="3742987"/>
            <a:ext cx="2896413" cy="28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667194"/>
            <a:ext cx="9042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Venn comparing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Autofit/>
          </a:bodyPr>
          <a:lstStyle/>
          <a:p>
            <a:r>
              <a:rPr lang="en-US" sz="6000" dirty="0" smtClean="0"/>
              <a:t>Acid Rain</a:t>
            </a:r>
          </a:p>
          <a:p>
            <a:endParaRPr lang="en-US" sz="6000" dirty="0"/>
          </a:p>
          <a:p>
            <a:r>
              <a:rPr lang="en-US" sz="6000" dirty="0" smtClean="0"/>
              <a:t>Ozone Thinning</a:t>
            </a:r>
          </a:p>
          <a:p>
            <a:endParaRPr lang="en-US" sz="6000" dirty="0"/>
          </a:p>
          <a:p>
            <a:r>
              <a:rPr lang="en-US" sz="6000" dirty="0" smtClean="0"/>
              <a:t>Greenhouse effect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657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Toxins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Fill in notes sheet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64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http://globalnews.ca/news/1248219/is-there-atrazine-in-your-drinking-water/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Questions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types of hazards do humans face?</a:t>
            </a:r>
          </a:p>
          <a:p>
            <a:pPr eaLnBrk="1" hangingPunct="1"/>
            <a:r>
              <a:rPr lang="en-US" smtClean="0"/>
              <a:t>What chemical hazards do humans face?</a:t>
            </a:r>
          </a:p>
          <a:p>
            <a:pPr eaLnBrk="1" hangingPunct="1"/>
            <a:r>
              <a:rPr lang="en-US" smtClean="0"/>
              <a:t>What types of diseases threaten people in developing and developed countries?</a:t>
            </a:r>
          </a:p>
          <a:p>
            <a:pPr eaLnBrk="1" hangingPunct="1"/>
            <a:r>
              <a:rPr lang="en-US" smtClean="0"/>
              <a:t>How can risks be estimated and reduced?</a:t>
            </a:r>
          </a:p>
        </p:txBody>
      </p:sp>
    </p:spTree>
    <p:extLst>
      <p:ext uri="{BB962C8B-B14F-4D97-AF65-F5344CB8AC3E}">
        <p14:creationId xmlns:p14="http://schemas.microsoft.com/office/powerpoint/2010/main" val="28409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635625" y="238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Deaths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0825" y="23813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Cause of Death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44664" y="695325"/>
            <a:ext cx="1423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Tobacco use</a:t>
            </a:r>
            <a:endParaRPr lang="en-US" altLang="en-US" sz="1400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663114" y="695325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440,000</a:t>
            </a:r>
            <a:endParaRPr lang="en-US" altLang="en-US" sz="14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33564" y="1457325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Alcohol use</a:t>
            </a:r>
            <a:endParaRPr lang="en-US" altLang="en-US" sz="1400" b="1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14538" y="2193925"/>
            <a:ext cx="1154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Accidents</a:t>
            </a:r>
            <a:endParaRPr lang="en-US" altLang="en-US" sz="1400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73200" y="2854326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Pneumonia and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influenza</a:t>
            </a:r>
            <a:endParaRPr lang="en-US" altLang="en-US" sz="1400" b="1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49476" y="3654425"/>
            <a:ext cx="1019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Suicides</a:t>
            </a:r>
            <a:endParaRPr lang="en-US" altLang="en-US" sz="1400" b="1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57388" y="4391025"/>
            <a:ext cx="1211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Homicides</a:t>
            </a:r>
            <a:endParaRPr lang="en-US" altLang="en-US" sz="1400" b="1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08138" y="5127625"/>
            <a:ext cx="1560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Hard drug use</a:t>
            </a:r>
            <a:endParaRPr lang="en-US" altLang="en-US" sz="1400" b="1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500314" y="587692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AIDS</a:t>
            </a:r>
            <a:endParaRPr lang="en-US" altLang="en-US" sz="1400" b="1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48314" y="1457325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150,000</a:t>
            </a:r>
            <a:endParaRPr lang="en-US" altLang="en-US" sz="1400" b="1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21226" y="2193925"/>
            <a:ext cx="210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95,600 (41,800 auto)</a:t>
            </a:r>
            <a:endParaRPr lang="en-US" altLang="en-US" sz="1400" b="1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583113" y="285432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67,000</a:t>
            </a:r>
            <a:endParaRPr lang="en-US" altLang="en-US" sz="1400" b="1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84613" y="365442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28,300</a:t>
            </a:r>
            <a:endParaRPr lang="en-US" altLang="en-US" sz="1400" b="1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706813" y="439102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16,100</a:t>
            </a:r>
            <a:endParaRPr lang="en-US" altLang="en-US" sz="1400" b="1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605213" y="512762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15,600</a:t>
            </a:r>
            <a:endParaRPr lang="en-US" altLang="en-US" sz="1400" b="1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554413" y="587692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14,400</a:t>
            </a:r>
            <a:endParaRPr lang="en-US" altLang="en-US" sz="1400" b="1"/>
          </a:p>
        </p:txBody>
      </p:sp>
      <p:grpSp>
        <p:nvGrpSpPr>
          <p:cNvPr id="5140" name="Group 21"/>
          <p:cNvGrpSpPr>
            <a:grpSpLocks/>
          </p:cNvGrpSpPr>
          <p:nvPr/>
        </p:nvGrpSpPr>
        <p:grpSpPr bwMode="auto">
          <a:xfrm>
            <a:off x="1524001" y="463551"/>
            <a:ext cx="8156575" cy="6308725"/>
            <a:chOff x="0" y="292"/>
            <a:chExt cx="5138" cy="3974"/>
          </a:xfrm>
        </p:grpSpPr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292"/>
              <a:ext cx="4100" cy="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0" y="4102"/>
              <a:ext cx="18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b="1"/>
                <a:t>© 2004 Brooks/Cole – Thomson Learning</a:t>
              </a:r>
            </a:p>
          </p:txBody>
        </p:sp>
      </p:grpSp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6232526" y="3697288"/>
            <a:ext cx="369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Annual Deaths in the U.S.</a:t>
            </a:r>
          </a:p>
        </p:txBody>
      </p:sp>
    </p:spTree>
    <p:extLst>
      <p:ext uri="{BB962C8B-B14F-4D97-AF65-F5344CB8AC3E}">
        <p14:creationId xmlns:p14="http://schemas.microsoft.com/office/powerpoint/2010/main" val="3323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Risk?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The possibility of suffering harm from a hazard that can cause injury, disease, economic loss, or environmental damage</a:t>
            </a:r>
          </a:p>
          <a:p>
            <a:pPr eaLnBrk="1" hangingPunct="1"/>
            <a:r>
              <a:rPr lang="en-US" sz="4400" dirty="0" smtClean="0"/>
              <a:t>Expressed in terms of </a:t>
            </a:r>
            <a:r>
              <a:rPr lang="en-US" sz="4400" i="1" dirty="0" smtClean="0"/>
              <a:t>probability</a:t>
            </a:r>
          </a:p>
          <a:p>
            <a:pPr eaLnBrk="1" hangingPunct="1"/>
            <a:r>
              <a:rPr lang="en-US" sz="4400" dirty="0" smtClean="0"/>
              <a:t>Risk = Exposure x Harm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91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Risks Assessed?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400"/>
              <a:t>What is the hazard?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400"/>
              <a:t>How likely is the event?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400"/>
              <a:t>How much damage is it likely to cause?</a:t>
            </a:r>
          </a:p>
          <a:p>
            <a:pPr marL="609600" indent="-609600">
              <a:buNone/>
            </a:pPr>
            <a:endParaRPr lang="en-US" sz="2400"/>
          </a:p>
          <a:p>
            <a:pPr marL="609600" indent="-609600">
              <a:buNone/>
            </a:pPr>
            <a:r>
              <a:rPr lang="en-US" sz="2400" u="sng"/>
              <a:t>Example</a:t>
            </a:r>
            <a:r>
              <a:rPr lang="en-US" sz="2400"/>
              <a:t>: to assess the risk of exposure to a toxic chemical, you must look at the following: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400"/>
              <a:t>Number of people/animals exposed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400"/>
              <a:t>How long they were exposed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z="2400"/>
              <a:t>Age, health, sex, interaction with other chemicals, etc.</a:t>
            </a:r>
          </a:p>
        </p:txBody>
      </p:sp>
    </p:spTree>
    <p:extLst>
      <p:ext uri="{BB962C8B-B14F-4D97-AF65-F5344CB8AC3E}">
        <p14:creationId xmlns:p14="http://schemas.microsoft.com/office/powerpoint/2010/main" val="15191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Risks Managed?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serious is the risk compared to other risks?</a:t>
            </a:r>
          </a:p>
          <a:p>
            <a:pPr eaLnBrk="1" hangingPunct="1"/>
            <a:r>
              <a:rPr lang="en-US" smtClean="0"/>
              <a:t>How much should the risk be reduced?</a:t>
            </a:r>
          </a:p>
          <a:p>
            <a:pPr eaLnBrk="1" hangingPunct="1"/>
            <a:r>
              <a:rPr lang="en-US" smtClean="0"/>
              <a:t>How can the risk be reduced?</a:t>
            </a:r>
          </a:p>
          <a:p>
            <a:pPr eaLnBrk="1" hangingPunct="1"/>
            <a:r>
              <a:rPr lang="en-US" smtClean="0"/>
              <a:t>How much money will be needed?</a:t>
            </a:r>
          </a:p>
        </p:txBody>
      </p:sp>
    </p:spTree>
    <p:extLst>
      <p:ext uri="{BB962C8B-B14F-4D97-AF65-F5344CB8AC3E}">
        <p14:creationId xmlns:p14="http://schemas.microsoft.com/office/powerpoint/2010/main" val="35365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87513" y="230188"/>
            <a:ext cx="7448550" cy="6127750"/>
            <a:chOff x="103" y="145"/>
            <a:chExt cx="4692" cy="3860"/>
          </a:xfrm>
        </p:grpSpPr>
        <p:pic>
          <p:nvPicPr>
            <p:cNvPr id="92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314"/>
              <a:ext cx="1975" cy="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314"/>
              <a:ext cx="2286" cy="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AutoShape 5"/>
            <p:cNvSpPr>
              <a:spLocks noChangeArrowheads="1"/>
            </p:cNvSpPr>
            <p:nvPr/>
          </p:nvSpPr>
          <p:spPr bwMode="auto">
            <a:xfrm>
              <a:off x="2007" y="2160"/>
              <a:ext cx="464" cy="47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9226" name="Text Box 6"/>
            <p:cNvSpPr txBox="1">
              <a:spLocks noChangeArrowheads="1"/>
            </p:cNvSpPr>
            <p:nvPr/>
          </p:nvSpPr>
          <p:spPr bwMode="auto">
            <a:xfrm>
              <a:off x="2961" y="145"/>
              <a:ext cx="18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b="1"/>
                <a:t>© 2004 Brooks/Cole – Thomson Learning</a:t>
              </a:r>
            </a:p>
          </p:txBody>
        </p:sp>
      </p:grp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738313" y="1433514"/>
            <a:ext cx="28241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Hazard identification</a:t>
            </a: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What is the hazard?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Probability of risk</a:t>
            </a: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How likely is the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event?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Consequences of risk</a:t>
            </a: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What is the likely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damage?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984375" y="785814"/>
            <a:ext cx="228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Risk Assessment</a:t>
            </a:r>
            <a:endParaRPr lang="en-US" altLang="en-US" sz="2000" b="1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6083300" y="785814"/>
            <a:ext cx="234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Risk Management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5491163" y="1433514"/>
            <a:ext cx="33147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Comparative risk analysis</a:t>
            </a: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How does it compare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with other risks?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Risk reduction</a:t>
            </a: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How much should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it be reduced?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Risk reduction strategy</a:t>
            </a: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How will the risk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be reduced?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Financial commitment</a:t>
            </a: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How much money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should be spent?</a:t>
            </a:r>
            <a:endParaRPr lang="en-US" alt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What Are the Major Types of Hazards?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/>
              <a:t>Cultural Hazards</a:t>
            </a:r>
            <a:r>
              <a:rPr lang="en-US"/>
              <a:t>: unsafe working conditions, poor diet, smoking, poverty</a:t>
            </a:r>
          </a:p>
          <a:p>
            <a:pPr eaLnBrk="1" hangingPunct="1"/>
            <a:r>
              <a:rPr lang="en-US" u="sng"/>
              <a:t>Chemical Hazards</a:t>
            </a:r>
            <a:r>
              <a:rPr lang="en-US"/>
              <a:t>: harmful chemicals in the air, water, soil, food </a:t>
            </a:r>
            <a:r>
              <a:rPr lang="en-US" sz="2000"/>
              <a:t>(human body contains about 500 synthetic chemicals whose health effects are unknown)</a:t>
            </a:r>
            <a:r>
              <a:rPr lang="en-US"/>
              <a:t> </a:t>
            </a:r>
          </a:p>
          <a:p>
            <a:pPr eaLnBrk="1" hangingPunct="1"/>
            <a:r>
              <a:rPr lang="en-US" u="sng"/>
              <a:t>Physical Hazards</a:t>
            </a:r>
            <a:r>
              <a:rPr lang="en-US"/>
              <a:t>: fire, earthquake, flood</a:t>
            </a:r>
          </a:p>
          <a:p>
            <a:pPr eaLnBrk="1" hangingPunct="1"/>
            <a:r>
              <a:rPr lang="en-US" u="sng"/>
              <a:t>Biological Hazards</a:t>
            </a:r>
            <a:r>
              <a:rPr lang="en-US"/>
              <a:t>: allergens, bacteria, viruses, bees, poisonous snakes</a:t>
            </a:r>
          </a:p>
        </p:txBody>
      </p:sp>
    </p:spTree>
    <p:extLst>
      <p:ext uri="{BB962C8B-B14F-4D97-AF65-F5344CB8AC3E}">
        <p14:creationId xmlns:p14="http://schemas.microsoft.com/office/powerpoint/2010/main" val="5391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0" y="177800"/>
            <a:ext cx="73660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740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Two Forms…</a:t>
            </a:r>
            <a:endParaRPr lang="en-US" sz="7400"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1905001" y="1905000"/>
            <a:ext cx="4151313" cy="4038600"/>
          </a:xfrm>
        </p:spPr>
        <p:txBody>
          <a:bodyPr/>
          <a:lstStyle/>
          <a:p>
            <a:pPr marL="660400" algn="ctr">
              <a:buNone/>
            </a:pPr>
            <a:r>
              <a:rPr lang="en-US" sz="4200" u="sng">
                <a:latin typeface="Times New Roman" panose="02020603050405020304" pitchFamily="18" charset="0"/>
              </a:rPr>
              <a:t>Wet</a:t>
            </a:r>
          </a:p>
          <a:p>
            <a:pPr marL="660400" algn="ctr">
              <a:buNone/>
            </a:pPr>
            <a:r>
              <a:rPr lang="en-US" sz="4200">
                <a:latin typeface="Times New Roman" panose="02020603050405020304" pitchFamily="18" charset="0"/>
              </a:rPr>
              <a:t>	Refers to acid rain, fog, sleet, cloud vapor and snow.</a:t>
            </a:r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6248400" y="2286000"/>
            <a:ext cx="4165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2588" indent="-3429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ts val="9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sz="4200" u="sng">
                <a:solidFill>
                  <a:schemeClr val="tx1"/>
                </a:solidFill>
                <a:cs typeface="Times New Roman Bold" panose="02020803070505020304" pitchFamily="18" charset="0"/>
                <a:sym typeface="Times New Roman Bold" panose="02020803070505020304" pitchFamily="18" charset="0"/>
              </a:rPr>
              <a:t>Dry</a:t>
            </a:r>
          </a:p>
          <a:p>
            <a:pPr algn="ctr">
              <a:spcBef>
                <a:spcPts val="938"/>
              </a:spcBef>
            </a:pPr>
            <a:r>
              <a:rPr lang="en-US" sz="4200">
                <a:solidFill>
                  <a:schemeClr val="tx1"/>
                </a:solidFill>
                <a:cs typeface="Times New Roman Bold" panose="02020803070505020304" pitchFamily="18" charset="0"/>
                <a:sym typeface="Times New Roman Bold" panose="02020803070505020304" pitchFamily="18" charset="0"/>
              </a:rPr>
              <a:t>	Refers to acidic gases and particles.</a:t>
            </a:r>
          </a:p>
        </p:txBody>
      </p:sp>
    </p:spTree>
    <p:extLst>
      <p:ext uri="{BB962C8B-B14F-4D97-AF65-F5344CB8AC3E}">
        <p14:creationId xmlns:p14="http://schemas.microsoft.com/office/powerpoint/2010/main" val="42730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What Determines Whether a Chemical is Harmful?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Size of dose over a certain period of time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How often an exposure occurs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Who is exposed (adult or child?)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How well the body can detox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Genetic makeup of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1637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/>
              <a:t>Harm</a:t>
            </a:r>
            <a:r>
              <a:rPr lang="en-US" sz="4000"/>
              <a:t> Can Also be Affected by…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u="sng"/>
              <a:t>Solubility</a:t>
            </a:r>
            <a:r>
              <a:rPr lang="en-US"/>
              <a:t>: can the toxin get into the water supply?</a:t>
            </a:r>
          </a:p>
          <a:p>
            <a:pPr eaLnBrk="1" hangingPunct="1">
              <a:lnSpc>
                <a:spcPct val="80000"/>
              </a:lnSpc>
            </a:pPr>
            <a:r>
              <a:rPr lang="en-US" u="sng"/>
              <a:t>Persistence</a:t>
            </a:r>
            <a:r>
              <a:rPr lang="en-US"/>
              <a:t>: does not break down easily; long-lasting effects on people and animals</a:t>
            </a:r>
          </a:p>
          <a:p>
            <a:pPr eaLnBrk="1" hangingPunct="1">
              <a:lnSpc>
                <a:spcPct val="80000"/>
              </a:lnSpc>
            </a:pPr>
            <a:r>
              <a:rPr lang="en-US" u="sng"/>
              <a:t>Bioaccumulation</a:t>
            </a:r>
            <a:r>
              <a:rPr lang="en-US"/>
              <a:t>: molecules are absorbed and stored in organs or tissues at a high level</a:t>
            </a:r>
          </a:p>
          <a:p>
            <a:pPr eaLnBrk="1" hangingPunct="1">
              <a:lnSpc>
                <a:spcPct val="80000"/>
              </a:lnSpc>
            </a:pPr>
            <a:r>
              <a:rPr lang="en-US" u="sng"/>
              <a:t>Biomagnification</a:t>
            </a:r>
            <a:r>
              <a:rPr lang="en-US"/>
              <a:t>: some toxins are magnified as they pass through food chains</a:t>
            </a:r>
          </a:p>
          <a:p>
            <a:pPr eaLnBrk="1" hangingPunct="1">
              <a:lnSpc>
                <a:spcPct val="80000"/>
              </a:lnSpc>
            </a:pPr>
            <a:r>
              <a:rPr lang="en-US" u="sng"/>
              <a:t>Chemical interactions</a:t>
            </a:r>
            <a:r>
              <a:rPr lang="en-US"/>
              <a:t>: can multiply harmful effect of a toxin</a:t>
            </a:r>
          </a:p>
        </p:txBody>
      </p:sp>
    </p:spTree>
    <p:extLst>
      <p:ext uri="{BB962C8B-B14F-4D97-AF65-F5344CB8AC3E}">
        <p14:creationId xmlns:p14="http://schemas.microsoft.com/office/powerpoint/2010/main" val="32296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"/>
            <a:ext cx="9144000" cy="6667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73526" y="700089"/>
            <a:ext cx="16986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DDT in fish-eating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birds (ospreys)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25 ppm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654675" y="1931989"/>
            <a:ext cx="15890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DDT in large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fish (needle fish)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2 ppm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49876" y="2732089"/>
            <a:ext cx="14335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DDT in small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fish (minnows)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0.5 ppm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49875" y="4065589"/>
            <a:ext cx="1225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DDT 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zooplankton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0.04 ppm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49876" y="5106989"/>
            <a:ext cx="13954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DDT in water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0.000003 ppm,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Or 3 ppt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927600" y="5435600"/>
            <a:ext cx="43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927600" y="3060700"/>
            <a:ext cx="43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927600" y="4406900"/>
            <a:ext cx="43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194300" y="2273300"/>
            <a:ext cx="43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1524001" y="5943600"/>
            <a:ext cx="321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/>
              <a:t>BIOACCUMULATION</a:t>
            </a:r>
          </a:p>
        </p:txBody>
      </p:sp>
    </p:spTree>
    <p:extLst>
      <p:ext uri="{BB962C8B-B14F-4D97-AF65-F5344CB8AC3E}">
        <p14:creationId xmlns:p14="http://schemas.microsoft.com/office/powerpoint/2010/main" val="18791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819400" y="1371601"/>
            <a:ext cx="6561138" cy="5072063"/>
            <a:chOff x="833" y="24"/>
            <a:chExt cx="4133" cy="3359"/>
          </a:xfrm>
        </p:grpSpPr>
        <p:pic>
          <p:nvPicPr>
            <p:cNvPr id="1435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80"/>
              <a:ext cx="4094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 Box 4"/>
            <p:cNvSpPr txBox="1">
              <a:spLocks noChangeArrowheads="1"/>
            </p:cNvSpPr>
            <p:nvPr/>
          </p:nvSpPr>
          <p:spPr bwMode="auto">
            <a:xfrm>
              <a:off x="3132" y="24"/>
              <a:ext cx="183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b="1"/>
                <a:t>© 2004 Brooks/Cole – Thomson Learning</a:t>
              </a:r>
            </a:p>
          </p:txBody>
        </p:sp>
      </p:grp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352800" y="3962400"/>
            <a:ext cx="1054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Very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sensitive</a:t>
            </a:r>
            <a:endParaRPr lang="en-US" altLang="en-US" sz="1400" b="1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262563" y="3559175"/>
            <a:ext cx="14716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Majority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of population</a:t>
            </a:r>
            <a:endParaRPr lang="en-US" altLang="en-US" sz="1400" b="1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543801" y="3886200"/>
            <a:ext cx="1235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Very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insensitive</a:t>
            </a:r>
            <a:endParaRPr lang="en-US" altLang="en-US" sz="1400" b="1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 flipH="1">
            <a:off x="7391400" y="4419600"/>
            <a:ext cx="4572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4038600" y="4572000"/>
            <a:ext cx="45720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2684463" y="53689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0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203701" y="53689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20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5778501" y="53689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40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7340601" y="53689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60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8915401" y="53689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80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4800601" y="6521450"/>
            <a:ext cx="2613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Dose (hypothetical units)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 rot="-5400000">
            <a:off x="876300" y="4229100"/>
            <a:ext cx="315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Number of individuals affected</a:t>
            </a:r>
          </a:p>
        </p:txBody>
      </p:sp>
      <p:sp>
        <p:nvSpPr>
          <p:cNvPr id="1435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Variations in sensitivity due to genetic makeup</a:t>
            </a:r>
          </a:p>
        </p:txBody>
      </p:sp>
    </p:spTree>
    <p:extLst>
      <p:ext uri="{BB962C8B-B14F-4D97-AF65-F5344CB8AC3E}">
        <p14:creationId xmlns:p14="http://schemas.microsoft.com/office/powerpoint/2010/main" val="8746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Response</a:t>
            </a:r>
            <a:r>
              <a:rPr lang="en-US" smtClean="0"/>
              <a:t>: type and amount of health damage that results from exposure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Acute effect</a:t>
            </a:r>
            <a:r>
              <a:rPr lang="en-US" smtClean="0"/>
              <a:t>: immediate harmful reaction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mtClean="0"/>
              <a:t>		Ex: dizziness or rash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Chronic effect</a:t>
            </a:r>
            <a:r>
              <a:rPr lang="en-US" smtClean="0"/>
              <a:t>: permanent, long-lasting consequence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mtClean="0"/>
              <a:t>		Ex: kidney or liver damage</a:t>
            </a:r>
          </a:p>
        </p:txBody>
      </p:sp>
    </p:spTree>
    <p:extLst>
      <p:ext uri="{BB962C8B-B14F-4D97-AF65-F5344CB8AC3E}">
        <p14:creationId xmlns:p14="http://schemas.microsoft.com/office/powerpoint/2010/main" val="20296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How Concerned Should We Be?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Most chemicals have threshold levels of exposure below which we are safe because…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/>
          </a:p>
          <a:p>
            <a:pPr eaLnBrk="1" hangingPunct="1"/>
            <a:r>
              <a:rPr lang="en-US"/>
              <a:t>Human body has ways of breaking down and diluting toxins</a:t>
            </a:r>
          </a:p>
          <a:p>
            <a:pPr eaLnBrk="1" hangingPunct="1"/>
            <a:r>
              <a:rPr lang="en-US"/>
              <a:t>Cells have enzymes that repair damaged DNA</a:t>
            </a:r>
          </a:p>
          <a:p>
            <a:pPr eaLnBrk="1" hangingPunct="1"/>
            <a:r>
              <a:rPr lang="en-US"/>
              <a:t>Some cells can reproduce fast enough to replace damaged cells</a:t>
            </a:r>
          </a:p>
        </p:txBody>
      </p:sp>
    </p:spTree>
    <p:extLst>
      <p:ext uri="{BB962C8B-B14F-4D97-AF65-F5344CB8AC3E}">
        <p14:creationId xmlns:p14="http://schemas.microsoft.com/office/powerpoint/2010/main" val="24411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Poison?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Poison</a:t>
            </a:r>
            <a:r>
              <a:rPr lang="en-US" smtClean="0"/>
              <a:t>: chemical that has an LD</a:t>
            </a:r>
            <a:r>
              <a:rPr lang="en-US" sz="2000"/>
              <a:t>50</a:t>
            </a:r>
            <a:r>
              <a:rPr lang="en-US" smtClean="0"/>
              <a:t> of 50 milligrams or less per kilogram of body weight</a:t>
            </a:r>
          </a:p>
          <a:p>
            <a:pPr eaLnBrk="1" hangingPunct="1"/>
            <a:r>
              <a:rPr lang="en-US" u="sng" smtClean="0"/>
              <a:t>LD</a:t>
            </a:r>
            <a:r>
              <a:rPr lang="en-US" sz="2000" u="sng"/>
              <a:t>50</a:t>
            </a:r>
            <a:r>
              <a:rPr lang="en-US" smtClean="0"/>
              <a:t>: amount of a chemical that kills exactly 50% of animals </a:t>
            </a:r>
          </a:p>
        </p:txBody>
      </p:sp>
    </p:spTree>
    <p:extLst>
      <p:ext uri="{BB962C8B-B14F-4D97-AF65-F5344CB8AC3E}">
        <p14:creationId xmlns:p14="http://schemas.microsoft.com/office/powerpoint/2010/main" val="24623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789113" y="101600"/>
            <a:ext cx="6786562" cy="6618288"/>
            <a:chOff x="167" y="64"/>
            <a:chExt cx="4275" cy="4169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167" y="87"/>
              <a:ext cx="4275" cy="4146"/>
              <a:chOff x="167" y="56"/>
              <a:chExt cx="4275" cy="4146"/>
            </a:xfrm>
          </p:grpSpPr>
          <p:pic>
            <p:nvPicPr>
              <p:cNvPr id="1843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" y="56"/>
                <a:ext cx="3685" cy="3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38" name="Text Box 5"/>
              <p:cNvSpPr txBox="1">
                <a:spLocks noChangeArrowheads="1"/>
              </p:cNvSpPr>
              <p:nvPr/>
            </p:nvSpPr>
            <p:spPr bwMode="auto">
              <a:xfrm>
                <a:off x="412" y="64"/>
                <a:ext cx="32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100</a:t>
                </a:r>
              </a:p>
            </p:txBody>
          </p:sp>
          <p:sp>
            <p:nvSpPr>
              <p:cNvPr id="18439" name="Text Box 6"/>
              <p:cNvSpPr txBox="1">
                <a:spLocks noChangeArrowheads="1"/>
              </p:cNvSpPr>
              <p:nvPr/>
            </p:nvSpPr>
            <p:spPr bwMode="auto">
              <a:xfrm>
                <a:off x="464" y="936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75</a:t>
                </a:r>
              </a:p>
            </p:txBody>
          </p:sp>
          <p:sp>
            <p:nvSpPr>
              <p:cNvPr id="18440" name="Text Box 7"/>
              <p:cNvSpPr txBox="1">
                <a:spLocks noChangeArrowheads="1"/>
              </p:cNvSpPr>
              <p:nvPr/>
            </p:nvSpPr>
            <p:spPr bwMode="auto">
              <a:xfrm>
                <a:off x="520" y="1800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50</a:t>
                </a:r>
              </a:p>
            </p:txBody>
          </p:sp>
          <p:sp>
            <p:nvSpPr>
              <p:cNvPr id="18441" name="Text Box 8"/>
              <p:cNvSpPr txBox="1">
                <a:spLocks noChangeArrowheads="1"/>
              </p:cNvSpPr>
              <p:nvPr/>
            </p:nvSpPr>
            <p:spPr bwMode="auto">
              <a:xfrm>
                <a:off x="536" y="2672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25</a:t>
                </a:r>
              </a:p>
            </p:txBody>
          </p:sp>
          <p:sp>
            <p:nvSpPr>
              <p:cNvPr id="18442" name="Text Box 9"/>
              <p:cNvSpPr txBox="1">
                <a:spLocks noChangeArrowheads="1"/>
              </p:cNvSpPr>
              <p:nvPr/>
            </p:nvSpPr>
            <p:spPr bwMode="auto">
              <a:xfrm>
                <a:off x="523" y="360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0</a:t>
                </a:r>
              </a:p>
            </p:txBody>
          </p:sp>
          <p:sp>
            <p:nvSpPr>
              <p:cNvPr id="18443" name="Text Box 10"/>
              <p:cNvSpPr txBox="1">
                <a:spLocks noChangeArrowheads="1"/>
              </p:cNvSpPr>
              <p:nvPr/>
            </p:nvSpPr>
            <p:spPr bwMode="auto">
              <a:xfrm>
                <a:off x="1091" y="372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2</a:t>
                </a:r>
              </a:p>
            </p:txBody>
          </p:sp>
          <p:sp>
            <p:nvSpPr>
              <p:cNvPr id="18444" name="Text Box 11"/>
              <p:cNvSpPr txBox="1">
                <a:spLocks noChangeArrowheads="1"/>
              </p:cNvSpPr>
              <p:nvPr/>
            </p:nvSpPr>
            <p:spPr bwMode="auto">
              <a:xfrm>
                <a:off x="1547" y="372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4</a:t>
                </a:r>
              </a:p>
            </p:txBody>
          </p:sp>
          <p:sp>
            <p:nvSpPr>
              <p:cNvPr id="18445" name="Text Box 12"/>
              <p:cNvSpPr txBox="1">
                <a:spLocks noChangeArrowheads="1"/>
              </p:cNvSpPr>
              <p:nvPr/>
            </p:nvSpPr>
            <p:spPr bwMode="auto">
              <a:xfrm>
                <a:off x="1987" y="370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6</a:t>
                </a:r>
              </a:p>
            </p:txBody>
          </p:sp>
          <p:sp>
            <p:nvSpPr>
              <p:cNvPr id="18446" name="Text Box 13"/>
              <p:cNvSpPr txBox="1">
                <a:spLocks noChangeArrowheads="1"/>
              </p:cNvSpPr>
              <p:nvPr/>
            </p:nvSpPr>
            <p:spPr bwMode="auto">
              <a:xfrm>
                <a:off x="2427" y="36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8</a:t>
                </a:r>
              </a:p>
            </p:txBody>
          </p:sp>
          <p:sp>
            <p:nvSpPr>
              <p:cNvPr id="18447" name="Text Box 14"/>
              <p:cNvSpPr txBox="1">
                <a:spLocks noChangeArrowheads="1"/>
              </p:cNvSpPr>
              <p:nvPr/>
            </p:nvSpPr>
            <p:spPr bwMode="auto">
              <a:xfrm>
                <a:off x="2848" y="3696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10</a:t>
                </a:r>
              </a:p>
            </p:txBody>
          </p:sp>
          <p:sp>
            <p:nvSpPr>
              <p:cNvPr id="18448" name="Text Box 15"/>
              <p:cNvSpPr txBox="1">
                <a:spLocks noChangeArrowheads="1"/>
              </p:cNvSpPr>
              <p:nvPr/>
            </p:nvSpPr>
            <p:spPr bwMode="auto">
              <a:xfrm>
                <a:off x="3288" y="3712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12</a:t>
                </a:r>
              </a:p>
            </p:txBody>
          </p:sp>
          <p:sp>
            <p:nvSpPr>
              <p:cNvPr id="18449" name="Text Box 16"/>
              <p:cNvSpPr txBox="1">
                <a:spLocks noChangeArrowheads="1"/>
              </p:cNvSpPr>
              <p:nvPr/>
            </p:nvSpPr>
            <p:spPr bwMode="auto">
              <a:xfrm>
                <a:off x="3736" y="3704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14</a:t>
                </a:r>
              </a:p>
            </p:txBody>
          </p:sp>
          <p:sp>
            <p:nvSpPr>
              <p:cNvPr id="18450" name="Text Box 17"/>
              <p:cNvSpPr txBox="1">
                <a:spLocks noChangeArrowheads="1"/>
              </p:cNvSpPr>
              <p:nvPr/>
            </p:nvSpPr>
            <p:spPr bwMode="auto">
              <a:xfrm>
                <a:off x="4184" y="3736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16</a:t>
                </a:r>
              </a:p>
            </p:txBody>
          </p:sp>
          <p:sp>
            <p:nvSpPr>
              <p:cNvPr id="18451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-1233" y="1751"/>
                <a:ext cx="30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Percentage of population killed by a given dose</a:t>
                </a:r>
              </a:p>
            </p:txBody>
          </p:sp>
          <p:sp>
            <p:nvSpPr>
              <p:cNvPr id="18452" name="Text Box 19"/>
              <p:cNvSpPr txBox="1">
                <a:spLocks noChangeArrowheads="1"/>
              </p:cNvSpPr>
              <p:nvPr/>
            </p:nvSpPr>
            <p:spPr bwMode="auto">
              <a:xfrm>
                <a:off x="1764" y="3990"/>
                <a:ext cx="16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Dose (hypothetical units)</a:t>
                </a:r>
              </a:p>
            </p:txBody>
          </p:sp>
          <p:grpSp>
            <p:nvGrpSpPr>
              <p:cNvPr id="18453" name="Group 20"/>
              <p:cNvGrpSpPr>
                <a:grpSpLocks/>
              </p:cNvGrpSpPr>
              <p:nvPr/>
            </p:nvGrpSpPr>
            <p:grpSpPr bwMode="auto">
              <a:xfrm>
                <a:off x="752" y="1904"/>
                <a:ext cx="1528" cy="1808"/>
                <a:chOff x="752" y="1904"/>
                <a:chExt cx="1528" cy="1808"/>
              </a:xfrm>
            </p:grpSpPr>
            <p:sp>
              <p:nvSpPr>
                <p:cNvPr id="1845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280" y="1912"/>
                  <a:ext cx="0" cy="18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 type="none" w="med" len="lg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Line 22"/>
                <p:cNvSpPr>
                  <a:spLocks noChangeShapeType="1"/>
                </p:cNvSpPr>
                <p:nvPr/>
              </p:nvSpPr>
              <p:spPr bwMode="auto">
                <a:xfrm>
                  <a:off x="752" y="1904"/>
                  <a:ext cx="152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 type="none" w="med" len="lg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Line 23"/>
              <p:cNvSpPr>
                <a:spLocks noChangeShapeType="1"/>
              </p:cNvSpPr>
              <p:nvPr/>
            </p:nvSpPr>
            <p:spPr bwMode="auto">
              <a:xfrm flipV="1">
                <a:off x="2280" y="3352"/>
                <a:ext cx="212" cy="3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Text Box 24"/>
              <p:cNvSpPr txBox="1">
                <a:spLocks noChangeArrowheads="1"/>
              </p:cNvSpPr>
              <p:nvPr/>
            </p:nvSpPr>
            <p:spPr bwMode="auto">
              <a:xfrm>
                <a:off x="2346" y="3126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LD</a:t>
                </a:r>
              </a:p>
            </p:txBody>
          </p:sp>
          <p:sp>
            <p:nvSpPr>
              <p:cNvPr id="18456" name="Text Box 25"/>
              <p:cNvSpPr txBox="1">
                <a:spLocks noChangeArrowheads="1"/>
              </p:cNvSpPr>
              <p:nvPr/>
            </p:nvSpPr>
            <p:spPr bwMode="auto">
              <a:xfrm>
                <a:off x="2520" y="3207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/>
                  <a:t>50</a:t>
                </a:r>
              </a:p>
            </p:txBody>
          </p:sp>
        </p:grpSp>
        <p:sp>
          <p:nvSpPr>
            <p:cNvPr id="18436" name="Text Box 26"/>
            <p:cNvSpPr txBox="1">
              <a:spLocks noChangeArrowheads="1"/>
            </p:cNvSpPr>
            <p:nvPr/>
          </p:nvSpPr>
          <p:spPr bwMode="auto">
            <a:xfrm>
              <a:off x="2520" y="64"/>
              <a:ext cx="18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b="1"/>
                <a:t>© 2004 Brooks/Cole – Thomson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4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How Do We Estimate Toxicity?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Case reports</a:t>
            </a:r>
            <a:r>
              <a:rPr lang="en-US" smtClean="0"/>
              <a:t>: accidental poisonings, drug overdoses, suicide attempts, etc.</a:t>
            </a:r>
          </a:p>
          <a:p>
            <a:pPr eaLnBrk="1" hangingPunct="1"/>
            <a:r>
              <a:rPr lang="en-US" i="1" smtClean="0"/>
              <a:t>Epidemiological studies</a:t>
            </a:r>
            <a:r>
              <a:rPr lang="en-US" smtClean="0"/>
              <a:t>: experiments where healthy people are exposed to a toxin</a:t>
            </a:r>
          </a:p>
        </p:txBody>
      </p:sp>
    </p:spTree>
    <p:extLst>
      <p:ext uri="{BB962C8B-B14F-4D97-AF65-F5344CB8AC3E}">
        <p14:creationId xmlns:p14="http://schemas.microsoft.com/office/powerpoint/2010/main" val="19498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How Are Lab Experiments Used to Estimate Toxicity?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live laboratory animals</a:t>
            </a:r>
          </a:p>
          <a:p>
            <a:pPr eaLnBrk="1" hangingPunct="1"/>
            <a:r>
              <a:rPr lang="en-US" smtClean="0"/>
              <a:t>Cost $200,000-$2 million per substance</a:t>
            </a:r>
          </a:p>
          <a:p>
            <a:pPr eaLnBrk="1" hangingPunct="1"/>
            <a:r>
              <a:rPr lang="en-US" b="1" smtClean="0"/>
              <a:t>Dose-response</a:t>
            </a:r>
            <a:r>
              <a:rPr lang="en-US" smtClean="0"/>
              <a:t> </a:t>
            </a:r>
            <a:r>
              <a:rPr lang="en-US" b="1" smtClean="0"/>
              <a:t>curve</a:t>
            </a:r>
            <a:r>
              <a:rPr lang="en-US" smtClean="0"/>
              <a:t>—shows the effects of different doses of a toxin on a group of test organisms</a:t>
            </a:r>
          </a:p>
          <a:p>
            <a:pPr eaLnBrk="1" hangingPunct="1"/>
            <a:r>
              <a:rPr lang="en-US" smtClean="0"/>
              <a:t>Controlled experiments-compare test group to control group</a:t>
            </a:r>
          </a:p>
        </p:txBody>
      </p:sp>
    </p:spTree>
    <p:extLst>
      <p:ext uri="{BB962C8B-B14F-4D97-AF65-F5344CB8AC3E}">
        <p14:creationId xmlns:p14="http://schemas.microsoft.com/office/powerpoint/2010/main" val="22950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0" y="177800"/>
            <a:ext cx="73660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Compounds</a:t>
            </a:r>
            <a:endParaRPr lang="en-US" sz="6400"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458200" cy="5181600"/>
          </a:xfrm>
        </p:spPr>
        <p:txBody>
          <a:bodyPr/>
          <a:lstStyle/>
          <a:p>
            <a:pPr marL="660400">
              <a:buNone/>
            </a:pPr>
            <a:r>
              <a:rPr lang="en-US" smtClean="0">
                <a:latin typeface="Times New Roman" panose="02020603050405020304" pitchFamily="18" charset="0"/>
              </a:rPr>
              <a:t>Two main contributers to acid deposition:</a:t>
            </a:r>
          </a:p>
          <a:p>
            <a:pPr marL="660400"/>
            <a:r>
              <a:rPr lang="en-US" smtClean="0">
                <a:latin typeface="Times New Roman" panose="02020603050405020304" pitchFamily="18" charset="0"/>
              </a:rPr>
              <a:t>Sulfur Dioxide (SO</a:t>
            </a:r>
            <a:r>
              <a:rPr lang="en-US" baseline="-27000" smtClean="0">
                <a:latin typeface="Times New Roman" panose="02020603050405020304" pitchFamily="18" charset="0"/>
              </a:rPr>
              <a:t>2</a:t>
            </a:r>
            <a:r>
              <a:rPr lang="en-US" smtClean="0">
                <a:latin typeface="Times New Roman" panose="02020603050405020304" pitchFamily="18" charset="0"/>
              </a:rPr>
              <a:t>)</a:t>
            </a:r>
          </a:p>
          <a:p>
            <a:pPr marL="660400"/>
            <a:r>
              <a:rPr lang="en-US" smtClean="0">
                <a:latin typeface="Times New Roman" panose="02020603050405020304" pitchFamily="18" charset="0"/>
              </a:rPr>
              <a:t>Nitrogen Oxides (NO</a:t>
            </a:r>
            <a:r>
              <a:rPr lang="en-US" baseline="-27000" smtClean="0">
                <a:latin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</a:rPr>
              <a:t>)</a:t>
            </a:r>
          </a:p>
          <a:p>
            <a:pPr marL="660400">
              <a:buNone/>
            </a:pPr>
            <a:endParaRPr lang="en-US" smtClean="0">
              <a:latin typeface="Times New Roman" panose="02020603050405020304" pitchFamily="18" charset="0"/>
            </a:endParaRPr>
          </a:p>
          <a:p>
            <a:pPr marL="660400">
              <a:buNone/>
            </a:pPr>
            <a:r>
              <a:rPr lang="en-US" smtClean="0">
                <a:latin typeface="Times New Roman" panose="02020603050405020304" pitchFamily="18" charset="0"/>
              </a:rPr>
              <a:t>* 66% of all sulfur dioxides and 25% of all nitrogen oxides comes from electric power generation that produces energy by burning fossil fuels.</a:t>
            </a:r>
          </a:p>
        </p:txBody>
      </p:sp>
    </p:spTree>
    <p:extLst>
      <p:ext uri="{BB962C8B-B14F-4D97-AF65-F5344CB8AC3E}">
        <p14:creationId xmlns:p14="http://schemas.microsoft.com/office/powerpoint/2010/main" val="15199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Dose-response Models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Nonthreshold dose-response model</a:t>
            </a:r>
            <a:r>
              <a:rPr lang="en-US" smtClean="0"/>
              <a:t>: any dosage of a toxic chemical causes harm that increases with dosage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mtClean="0"/>
          </a:p>
          <a:p>
            <a:pPr eaLnBrk="1" hangingPunct="1"/>
            <a:r>
              <a:rPr lang="en-US" b="1" u="sng" smtClean="0"/>
              <a:t>Threshold dose-response model</a:t>
            </a:r>
            <a:r>
              <a:rPr lang="en-US" smtClean="0"/>
              <a:t>: threshold dosage must be reached before any harmful effects occur </a:t>
            </a:r>
          </a:p>
        </p:txBody>
      </p:sp>
    </p:spTree>
    <p:extLst>
      <p:ext uri="{BB962C8B-B14F-4D97-AF65-F5344CB8AC3E}">
        <p14:creationId xmlns:p14="http://schemas.microsoft.com/office/powerpoint/2010/main" val="916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What are Toxic and Hazardous Chemicals?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Toxic chemicals</a:t>
            </a:r>
            <a:r>
              <a:rPr lang="en-US" smtClean="0"/>
              <a:t>: substances that are fatal to more than 50% of test animals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mtClean="0"/>
          </a:p>
          <a:p>
            <a:pPr eaLnBrk="1" hangingPunct="1"/>
            <a:r>
              <a:rPr lang="en-US" b="1" u="sng" smtClean="0"/>
              <a:t>Hazardous chemicals</a:t>
            </a:r>
            <a:r>
              <a:rPr lang="en-US" smtClean="0"/>
              <a:t>: cause harm by being explosive, damaging to skin or lungs, interfering with oxygen, or causing allergic reaction</a:t>
            </a:r>
          </a:p>
        </p:txBody>
      </p:sp>
    </p:spTree>
    <p:extLst>
      <p:ext uri="{BB962C8B-B14F-4D97-AF65-F5344CB8AC3E}">
        <p14:creationId xmlns:p14="http://schemas.microsoft.com/office/powerpoint/2010/main" val="10255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What are Mutagens?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Mutagens</a:t>
            </a:r>
            <a:r>
              <a:rPr lang="en-US" smtClean="0"/>
              <a:t>: agents that cause random mutations (changes) in DNA.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u="sng" smtClean="0"/>
              <a:t>Example</a:t>
            </a:r>
            <a:r>
              <a:rPr lang="en-US" smtClean="0"/>
              <a:t>: mutations in sperm or egg cells can be passed on and cause bipolar disorder, cancer, hemophilia, Down Syndrome, etc.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mtClean="0"/>
              <a:t>Most mutations are </a:t>
            </a:r>
            <a:r>
              <a:rPr lang="en-US" i="1" smtClean="0"/>
              <a:t>harmless</a:t>
            </a:r>
            <a:r>
              <a:rPr lang="en-US" smtClean="0"/>
              <a:t> (DNA repair enzymes)</a:t>
            </a:r>
          </a:p>
        </p:txBody>
      </p:sp>
    </p:spTree>
    <p:extLst>
      <p:ext uri="{BB962C8B-B14F-4D97-AF65-F5344CB8AC3E}">
        <p14:creationId xmlns:p14="http://schemas.microsoft.com/office/powerpoint/2010/main" val="9311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Teratogens?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Teratogens</a:t>
            </a:r>
            <a:r>
              <a:rPr lang="en-US" smtClean="0"/>
              <a:t>: chemicals, radiation, or viruses that cause birth defects during the first 3 months of pregnancy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u="sng" smtClean="0"/>
              <a:t>Examples</a:t>
            </a:r>
            <a:r>
              <a:rPr lang="en-US" smtClean="0"/>
              <a:t>: PCBs, steriod hormones, heavy metals (lead, mercury)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64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Carcinogens?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Carcinogens</a:t>
            </a:r>
            <a:r>
              <a:rPr lang="en-US" smtClean="0"/>
              <a:t>: chemicals, radiation, or viruses that cause the growth of a cancerous (malignant) tumor—cells multiple uncontrollably and may spread by </a:t>
            </a:r>
            <a:r>
              <a:rPr lang="en-US" i="1" smtClean="0"/>
              <a:t>metastasis</a:t>
            </a:r>
            <a:r>
              <a:rPr lang="en-US" smtClean="0"/>
              <a:t> to other parts of the body</a:t>
            </a:r>
          </a:p>
          <a:p>
            <a:pPr eaLnBrk="1" hangingPunct="1"/>
            <a:r>
              <a:rPr lang="en-US" smtClean="0"/>
              <a:t>Cigarette smoke, occupational exposure, environmental pollutants, inheritance</a:t>
            </a:r>
          </a:p>
        </p:txBody>
      </p:sp>
    </p:spTree>
    <p:extLst>
      <p:ext uri="{BB962C8B-B14F-4D97-AF65-F5344CB8AC3E}">
        <p14:creationId xmlns:p14="http://schemas.microsoft.com/office/powerpoint/2010/main" val="1052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How Can Chemicals Harm the Immune, Nervous, and Endocrine System?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Long-term exposure can affect these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/>
              <a:t>Immune System</a:t>
            </a:r>
            <a:r>
              <a:rPr lang="en-US" sz="2400"/>
              <a:t>: specialized cells and tissues that protect against disease and harmful substances by forming antibodies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/>
              <a:t>Diseases such as HIV can weaken the immune system, leaving body vulnerable to allergens, bacteria, and viruses.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/>
              <a:t>Nervous System</a:t>
            </a:r>
            <a:r>
              <a:rPr lang="en-US" sz="2400"/>
              <a:t>: (</a:t>
            </a:r>
            <a:r>
              <a:rPr lang="en-US" sz="2000"/>
              <a:t>brain, spinal cord, nerves</a:t>
            </a:r>
            <a:r>
              <a:rPr lang="en-US" sz="2400"/>
              <a:t>)-many poisons are neurotoxins which attack nerve cells </a:t>
            </a:r>
            <a:r>
              <a:rPr lang="en-US" sz="1800"/>
              <a:t>(DDT, PCBs, pesticides, lead, arsenic)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/>
              <a:t>Endocrine System</a:t>
            </a:r>
            <a:r>
              <a:rPr lang="en-US" sz="2400"/>
              <a:t>: </a:t>
            </a:r>
            <a:r>
              <a:rPr lang="en-US" sz="2000"/>
              <a:t>(hormones for reproduction, growth, development, behavior)-</a:t>
            </a:r>
            <a:r>
              <a:rPr lang="en-US" sz="2400" b="1" i="1"/>
              <a:t>hormonally active agents</a:t>
            </a:r>
            <a:r>
              <a:rPr lang="en-US" sz="2400"/>
              <a:t> mimic and disrupt the effects of natural hormones</a:t>
            </a:r>
          </a:p>
        </p:txBody>
      </p:sp>
    </p:spTree>
    <p:extLst>
      <p:ext uri="{BB962C8B-B14F-4D97-AF65-F5344CB8AC3E}">
        <p14:creationId xmlns:p14="http://schemas.microsoft.com/office/powerpoint/2010/main" val="19663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1533525"/>
            <a:ext cx="2852737" cy="2852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4" y="1533525"/>
            <a:ext cx="2852737" cy="2852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4" y="1533525"/>
            <a:ext cx="2852737" cy="2852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65288" y="1573213"/>
            <a:ext cx="963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Hormone</a:t>
            </a:r>
            <a:endParaRPr lang="en-US" altLang="en-US" sz="1400" b="1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039938" y="2881313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Receptor</a:t>
            </a:r>
            <a:endParaRPr lang="en-US" altLang="en-US" sz="1400" b="1"/>
          </a:p>
        </p:txBody>
      </p:sp>
      <p:cxnSp>
        <p:nvCxnSpPr>
          <p:cNvPr id="27655" name="AutoShape 7"/>
          <p:cNvCxnSpPr>
            <a:cxnSpLocks noChangeShapeType="1"/>
          </p:cNvCxnSpPr>
          <p:nvPr/>
        </p:nvCxnSpPr>
        <p:spPr bwMode="auto">
          <a:xfrm rot="16200000" flipH="1">
            <a:off x="2193925" y="3019425"/>
            <a:ext cx="317500" cy="831850"/>
          </a:xfrm>
          <a:prstGeom prst="curvedConnector2">
            <a:avLst/>
          </a:prstGeom>
          <a:noFill/>
          <a:ln w="25400">
            <a:solidFill>
              <a:srgbClr val="009999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194300" y="3594100"/>
            <a:ext cx="609600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rot="5400000">
            <a:off x="6553200" y="2159000"/>
            <a:ext cx="609600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8204200" y="3594100"/>
            <a:ext cx="6096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rot="5400000">
            <a:off x="9563100" y="2159000"/>
            <a:ext cx="6096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100389" y="3440113"/>
            <a:ext cx="509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Cell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744663" y="4568825"/>
            <a:ext cx="2678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Normal Hormone Process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243514" y="4568825"/>
            <a:ext cx="1709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Hormone Mimic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8178801" y="4568825"/>
            <a:ext cx="187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Hormone Blocker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679950" y="1573213"/>
            <a:ext cx="211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Estrogen-like chemical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661276" y="1573213"/>
            <a:ext cx="214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Antiandrogen chemical</a:t>
            </a:r>
            <a:endParaRPr lang="en-US" altLang="en-US" sz="1400" b="1"/>
          </a:p>
        </p:txBody>
      </p:sp>
    </p:spTree>
    <p:extLst>
      <p:ext uri="{BB962C8B-B14F-4D97-AF65-F5344CB8AC3E}">
        <p14:creationId xmlns:p14="http://schemas.microsoft.com/office/powerpoint/2010/main" val="1901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What is the Precautionary Approach?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When we are uncertain about the harmfulness of chemicals, decision makers should act to </a:t>
            </a:r>
            <a:r>
              <a:rPr lang="en-US" sz="4800" i="1" dirty="0" smtClean="0"/>
              <a:t>prevent</a:t>
            </a:r>
            <a:r>
              <a:rPr lang="en-US" sz="4800" dirty="0" smtClean="0"/>
              <a:t> harm to humans and the environment</a:t>
            </a:r>
          </a:p>
          <a:p>
            <a:pPr eaLnBrk="1" hangingPunct="1"/>
            <a:r>
              <a:rPr lang="en-US" sz="4800" dirty="0" smtClean="0"/>
              <a:t>“better safe than sorry”</a:t>
            </a:r>
          </a:p>
        </p:txBody>
      </p:sp>
    </p:spTree>
    <p:extLst>
      <p:ext uri="{BB962C8B-B14F-4D97-AF65-F5344CB8AC3E}">
        <p14:creationId xmlns:p14="http://schemas.microsoft.com/office/powerpoint/2010/main" val="6515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We Estimate Risks?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Identify hazards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Rank risks (comparative risk analysis)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Make decisions to reduce risks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smtClean="0"/>
              <a:t>Communicating to the public about risks</a:t>
            </a:r>
          </a:p>
          <a:p>
            <a:pPr marL="609600" indent="-609600">
              <a:buNone/>
            </a:pPr>
            <a:endParaRPr lang="en-US" smtClean="0"/>
          </a:p>
          <a:p>
            <a:pPr marL="609600" indent="-609600">
              <a:buNone/>
            </a:pPr>
            <a:r>
              <a:rPr lang="en-US" smtClean="0"/>
              <a:t>Most widely used method is </a:t>
            </a:r>
            <a:r>
              <a:rPr lang="en-US" b="1" smtClean="0"/>
              <a:t>benefit-cost analysis</a:t>
            </a:r>
          </a:p>
        </p:txBody>
      </p:sp>
    </p:spTree>
    <p:extLst>
      <p:ext uri="{BB962C8B-B14F-4D97-AF65-F5344CB8AC3E}">
        <p14:creationId xmlns:p14="http://schemas.microsoft.com/office/powerpoint/2010/main" val="2867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How Well Do We Perceive Risks?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of us do </a:t>
            </a:r>
            <a:r>
              <a:rPr lang="en-US" i="1" smtClean="0"/>
              <a:t>poorly</a:t>
            </a:r>
            <a:r>
              <a:rPr lang="en-US" smtClean="0"/>
              <a:t> in assessing the risks from the hazards that surround us</a:t>
            </a:r>
          </a:p>
        </p:txBody>
      </p:sp>
    </p:spTree>
    <p:extLst>
      <p:ext uri="{BB962C8B-B14F-4D97-AF65-F5344CB8AC3E}">
        <p14:creationId xmlns:p14="http://schemas.microsoft.com/office/powerpoint/2010/main" val="34391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idx="1"/>
          </p:nvPr>
        </p:nvSpPr>
        <p:spPr>
          <a:xfrm>
            <a:off x="2209800" y="914400"/>
            <a:ext cx="7772400" cy="2133600"/>
          </a:xfrm>
        </p:spPr>
        <p:txBody>
          <a:bodyPr>
            <a:normAutofit fontScale="92500" lnSpcReduction="20000"/>
          </a:bodyPr>
          <a:lstStyle/>
          <a:p>
            <a:pPr marL="39688" indent="176213" algn="ctr">
              <a:buNone/>
            </a:pP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When gas pollutants e.g. </a:t>
            </a:r>
            <a:r>
              <a:rPr lang="en-US" sz="45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sulphur dioxide</a:t>
            </a: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5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nitrogen dioxide</a:t>
            </a:r>
            <a:r>
              <a:rPr lang="en-US" sz="4500" baseline="-25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dissolve in rain water, various acids are formed.</a:t>
            </a:r>
            <a:endParaRPr lang="en-US" sz="45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1498600" y="4044950"/>
            <a:ext cx="9118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77788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00">
                <a:solidFill>
                  <a:schemeClr val="tx1"/>
                </a:solidFill>
                <a:sym typeface="Gill Sans" charset="0"/>
              </a:rPr>
              <a:t>CO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 + H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O  </a:t>
            </a:r>
            <a:r>
              <a:rPr lang="en-US" sz="29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	H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CO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3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 (carbonic acid)</a:t>
            </a:r>
          </a:p>
          <a:p>
            <a:pPr algn="ctr" eaLnBrk="1" hangingPunct="1"/>
            <a:endParaRPr lang="en-US" sz="2900">
              <a:solidFill>
                <a:schemeClr val="tx1"/>
              </a:solidFill>
              <a:sym typeface="Gill Sans" charset="0"/>
            </a:endParaRPr>
          </a:p>
          <a:p>
            <a:pPr algn="ctr" eaLnBrk="1" hangingPunct="1"/>
            <a:r>
              <a:rPr lang="en-US" sz="2900">
                <a:solidFill>
                  <a:schemeClr val="tx1"/>
                </a:solidFill>
                <a:sym typeface="Gill Sans" charset="0"/>
              </a:rPr>
              <a:t>SO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 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+ H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O	   </a:t>
            </a:r>
            <a:r>
              <a:rPr lang="en-US" sz="29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H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SO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3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 (sulphorous acid)</a:t>
            </a:r>
          </a:p>
          <a:p>
            <a:pPr algn="ctr" eaLnBrk="1" hangingPunct="1"/>
            <a:endParaRPr lang="en-US" sz="2900">
              <a:solidFill>
                <a:schemeClr val="tx1"/>
              </a:solidFill>
              <a:sym typeface="Gill Sans" charset="0"/>
            </a:endParaRPr>
          </a:p>
          <a:p>
            <a:pPr algn="ctr" eaLnBrk="1" hangingPunct="1"/>
            <a:r>
              <a:rPr lang="en-US" sz="2900">
                <a:solidFill>
                  <a:schemeClr val="tx1"/>
                </a:solidFill>
                <a:sym typeface="Gill Sans" charset="0"/>
              </a:rPr>
              <a:t>NO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 + H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O   </a:t>
            </a:r>
            <a:r>
              <a:rPr lang="en-US" sz="29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	HNO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2 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(nitrous acid) + HNO</a:t>
            </a:r>
            <a:r>
              <a:rPr lang="en-US" sz="2900" baseline="-24000">
                <a:solidFill>
                  <a:schemeClr val="tx1"/>
                </a:solidFill>
                <a:sym typeface="Gill Sans" charset="0"/>
              </a:rPr>
              <a:t>3</a:t>
            </a:r>
            <a:r>
              <a:rPr lang="en-US" sz="2900">
                <a:solidFill>
                  <a:schemeClr val="tx1"/>
                </a:solidFill>
                <a:sym typeface="Gill Sans" charset="0"/>
              </a:rPr>
              <a:t> (nitric acid)</a:t>
            </a:r>
          </a:p>
        </p:txBody>
      </p:sp>
    </p:spTree>
    <p:extLst>
      <p:ext uri="{BB962C8B-B14F-4D97-AF65-F5344CB8AC3E}">
        <p14:creationId xmlns:p14="http://schemas.microsoft.com/office/powerpoint/2010/main" val="32990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LD50 for toxin X is 200 mg/kg.  How many milligrams would be lethal for a 100 </a:t>
            </a:r>
            <a:r>
              <a:rPr lang="en-US" i="1" dirty="0" err="1"/>
              <a:t>lb</a:t>
            </a:r>
            <a:r>
              <a:rPr lang="en-US" i="1" dirty="0"/>
              <a:t> adult?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i="1" dirty="0"/>
              <a:t>1kg=2.2 </a:t>
            </a:r>
            <a:r>
              <a:rPr lang="en-US" i="1" dirty="0" err="1"/>
              <a:t>lb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1525588" y="4346575"/>
            <a:ext cx="3136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u="sng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Fossil fuels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Power plants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Industrial emissions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Auto emissions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 rot="10800000" flipH="1">
            <a:off x="3124200" y="2743200"/>
            <a:ext cx="0" cy="1676400"/>
          </a:xfrm>
          <a:prstGeom prst="line">
            <a:avLst/>
          </a:prstGeom>
          <a:noFill/>
          <a:ln w="25400">
            <a:solidFill>
              <a:srgbClr val="FEF6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1693863" y="1260475"/>
            <a:ext cx="2927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Primary Pollutants</a:t>
            </a:r>
          </a:p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SO</a:t>
            </a:r>
            <a:r>
              <a:rPr lang="en-US" sz="2800" baseline="-22000" dirty="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2</a:t>
            </a:r>
          </a:p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NO</a:t>
            </a:r>
            <a:r>
              <a:rPr lang="en-US" sz="2800" baseline="-22000" dirty="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2</a:t>
            </a:r>
          </a:p>
        </p:txBody>
      </p:sp>
      <p:sp>
        <p:nvSpPr>
          <p:cNvPr id="9221" name="Rectangle 4"/>
          <p:cNvSpPr>
            <a:spLocks/>
          </p:cNvSpPr>
          <p:nvPr/>
        </p:nvSpPr>
        <p:spPr bwMode="auto">
          <a:xfrm>
            <a:off x="5853290" y="932102"/>
            <a:ext cx="357469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Secondary Pollutants</a:t>
            </a:r>
          </a:p>
          <a:p>
            <a:pPr algn="ctr" eaLnBrk="1" hangingPunct="1"/>
            <a:endParaRPr lang="en-US" sz="2800">
              <a:solidFill>
                <a:srgbClr val="FFFF00"/>
              </a:solidFill>
              <a:latin typeface="Times New Roman Bold" panose="02020803070505020304" pitchFamily="18" charset="0"/>
              <a:cs typeface="Times New Roman Bold" panose="02020803070505020304" pitchFamily="18" charset="0"/>
              <a:sym typeface="Times New Roman Bold" panose="02020803070505020304" pitchFamily="18" charset="0"/>
            </a:endParaRP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H</a:t>
            </a:r>
            <a:r>
              <a:rPr lang="en-US" sz="2800" baseline="-220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2</a:t>
            </a:r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SO</a:t>
            </a:r>
            <a:r>
              <a:rPr lang="en-US" sz="2800" baseline="-220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4</a:t>
            </a:r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		HNO</a:t>
            </a:r>
            <a:r>
              <a:rPr lang="en-US" sz="2800" baseline="-220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2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sulfuric acid	nitric acid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3670300" y="2209800"/>
            <a:ext cx="1981200" cy="158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3" name="Rectangle 6"/>
          <p:cNvSpPr>
            <a:spLocks/>
          </p:cNvSpPr>
          <p:nvPr/>
        </p:nvSpPr>
        <p:spPr bwMode="auto">
          <a:xfrm>
            <a:off x="4672149" y="5242838"/>
            <a:ext cx="30905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u="sng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soils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leaching of minerals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4706076" y="3827244"/>
            <a:ext cx="33037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u="sng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vegetation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direct toxicity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indirect health effects</a:t>
            </a:r>
          </a:p>
        </p:txBody>
      </p:sp>
      <p:sp>
        <p:nvSpPr>
          <p:cNvPr id="9225" name="Rectangle 8"/>
          <p:cNvSpPr>
            <a:spLocks/>
          </p:cNvSpPr>
          <p:nvPr/>
        </p:nvSpPr>
        <p:spPr bwMode="auto">
          <a:xfrm>
            <a:off x="8853217" y="3915233"/>
            <a:ext cx="8768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u="sng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water</a:t>
            </a:r>
          </a:p>
        </p:txBody>
      </p:sp>
      <p:sp>
        <p:nvSpPr>
          <p:cNvPr id="9226" name="Rectangle 9"/>
          <p:cNvSpPr>
            <a:spLocks/>
          </p:cNvSpPr>
          <p:nvPr/>
        </p:nvSpPr>
        <p:spPr bwMode="auto">
          <a:xfrm>
            <a:off x="7723188" y="5273675"/>
            <a:ext cx="2959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u="sng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sediments</a:t>
            </a:r>
          </a:p>
          <a:p>
            <a:pPr algn="ctr" eaLnBrk="1" hangingPunct="1"/>
            <a:r>
              <a:rPr lang="en-US" sz="28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leaching aluminum</a:t>
            </a: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70104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73914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78486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83058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>
            <a:off x="87630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62484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>
            <a:off x="91440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>
            <a:off x="6629400" y="2743200"/>
            <a:ext cx="1588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>
            <a:off x="9067800" y="4521200"/>
            <a:ext cx="1588" cy="685800"/>
          </a:xfrm>
          <a:prstGeom prst="line">
            <a:avLst/>
          </a:prstGeom>
          <a:noFill/>
          <a:ln w="25400">
            <a:solidFill>
              <a:srgbClr val="FAE9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rot="10800000" flipH="1">
            <a:off x="9448800" y="4521200"/>
            <a:ext cx="1588" cy="685800"/>
          </a:xfrm>
          <a:prstGeom prst="line">
            <a:avLst/>
          </a:prstGeom>
          <a:noFill/>
          <a:ln w="25400">
            <a:solidFill>
              <a:srgbClr val="FAE9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7" name="Rectangle 20"/>
          <p:cNvSpPr>
            <a:spLocks/>
          </p:cNvSpPr>
          <p:nvPr/>
        </p:nvSpPr>
        <p:spPr bwMode="auto">
          <a:xfrm>
            <a:off x="6253197" y="3181808"/>
            <a:ext cx="29542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FF00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acidic precipitation</a:t>
            </a:r>
          </a:p>
        </p:txBody>
      </p:sp>
    </p:spTree>
    <p:extLst>
      <p:ext uri="{BB962C8B-B14F-4D97-AF65-F5344CB8AC3E}">
        <p14:creationId xmlns:p14="http://schemas.microsoft.com/office/powerpoint/2010/main" val="1252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715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effectLst>
                  <a:outerShdw blurRad="38100" dist="38100" dir="2700000" algn="tl">
                    <a:srgbClr val="808080"/>
                  </a:outerShdw>
                </a:effectLst>
              </a:rPr>
              <a:t>“</a:t>
            </a:r>
            <a:r>
              <a:rPr lang="en-US" sz="6000">
                <a:effectLst>
                  <a:outerShdw blurRad="38100" dist="38100" dir="2700000" algn="tl">
                    <a:srgbClr val="808080"/>
                  </a:outerShdw>
                </a:effectLst>
              </a:rPr>
              <a:t>Wet” Acid Rain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4800600" cy="5105400"/>
          </a:xfrm>
        </p:spPr>
        <p:txBody>
          <a:bodyPr/>
          <a:lstStyle/>
          <a:p>
            <a:pPr marL="231775" indent="-15875" algn="ctr">
              <a:buClr>
                <a:srgbClr val="FFFF00"/>
              </a:buClr>
              <a:buNone/>
            </a:pPr>
            <a:r>
              <a:rPr lang="en-US" sz="4000">
                <a:solidFill>
                  <a:srgbClr val="FFFF00"/>
                </a:solidFill>
              </a:rPr>
              <a:t>Acidic water flows over and through the ground</a:t>
            </a:r>
          </a:p>
          <a:p>
            <a:pPr marL="231775" indent="-15875" algn="ctr">
              <a:buClr>
                <a:srgbClr val="FFFF00"/>
              </a:buClr>
              <a:buNone/>
            </a:pPr>
            <a:r>
              <a:rPr lang="en-US" sz="4000">
                <a:solidFill>
                  <a:srgbClr val="FFFF00"/>
                </a:solidFill>
              </a:rPr>
              <a:t>Affects a variety of plants and animals. 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1092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1761</Words>
  <Application>Microsoft Office PowerPoint</Application>
  <PresentationFormat>Widescreen</PresentationFormat>
  <Paragraphs>424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Calibri Light</vt:lpstr>
      <vt:lpstr>Gill Sans</vt:lpstr>
      <vt:lpstr>Times</vt:lpstr>
      <vt:lpstr>Times New Roman</vt:lpstr>
      <vt:lpstr>Times New Roman Bold</vt:lpstr>
      <vt:lpstr>Wingdings</vt:lpstr>
      <vt:lpstr>Office Theme</vt:lpstr>
      <vt:lpstr>Take out Take Home FRQ and Land Use FRQ -Score and ReflectionTurn in</vt:lpstr>
      <vt:lpstr>Announcements</vt:lpstr>
      <vt:lpstr>PowerPoint Presentation</vt:lpstr>
      <vt:lpstr>PowerPoint Presentation</vt:lpstr>
      <vt:lpstr>Two Forms…</vt:lpstr>
      <vt:lpstr>Compounds</vt:lpstr>
      <vt:lpstr>PowerPoint Presentation</vt:lpstr>
      <vt:lpstr>PowerPoint Presentation</vt:lpstr>
      <vt:lpstr>“Wet” Acid Rain</vt:lpstr>
      <vt:lpstr>“Dry” Acid Rain</vt:lpstr>
      <vt:lpstr>Nutrients</vt:lpstr>
      <vt:lpstr>PowerPoint Presentation</vt:lpstr>
      <vt:lpstr>Effects on Wildlife</vt:lpstr>
      <vt:lpstr>Effects on Wildlife</vt:lpstr>
      <vt:lpstr>Acid Rain and Forests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-Scrubber systems are a diverse group of air pollution control devices that can be used to remove some particulates and/or gases from industrial exhaust streams.  -Scrubbers use limestone, one of the most commonly found substances in nature to clean air.   </vt:lpstr>
      <vt:lpstr>Make a Venn comparing</vt:lpstr>
      <vt:lpstr>Toxins</vt:lpstr>
      <vt:lpstr>http://globalnews.ca/news/1248219/is-there-atrazine-in-your-drinking-water/</vt:lpstr>
      <vt:lpstr>Key Questions </vt:lpstr>
      <vt:lpstr>PowerPoint Presentation</vt:lpstr>
      <vt:lpstr>What Is a Risk?</vt:lpstr>
      <vt:lpstr>How Are Risks Assessed?</vt:lpstr>
      <vt:lpstr>How Are Risks Managed?</vt:lpstr>
      <vt:lpstr>PowerPoint Presentation</vt:lpstr>
      <vt:lpstr>What Are the Major Types of Hazards?</vt:lpstr>
      <vt:lpstr>What Determines Whether a Chemical is Harmful?</vt:lpstr>
      <vt:lpstr>Harm Can Also be Affected by…</vt:lpstr>
      <vt:lpstr>PowerPoint Presentation</vt:lpstr>
      <vt:lpstr>Variations in sensitivity due to genetic makeup</vt:lpstr>
      <vt:lpstr>Response</vt:lpstr>
      <vt:lpstr>How Concerned Should We Be?</vt:lpstr>
      <vt:lpstr>What is a Poison?</vt:lpstr>
      <vt:lpstr>PowerPoint Presentation</vt:lpstr>
      <vt:lpstr>How Do We Estimate Toxicity? </vt:lpstr>
      <vt:lpstr>How Are Lab Experiments Used to Estimate Toxicity?</vt:lpstr>
      <vt:lpstr>Dose-response Models</vt:lpstr>
      <vt:lpstr>What are Toxic and Hazardous Chemicals?</vt:lpstr>
      <vt:lpstr> What are Mutagens?</vt:lpstr>
      <vt:lpstr>What are Teratogens?</vt:lpstr>
      <vt:lpstr>What are Carcinogens?</vt:lpstr>
      <vt:lpstr>How Can Chemicals Harm the Immune, Nervous, and Endocrine System?</vt:lpstr>
      <vt:lpstr>PowerPoint Presentation</vt:lpstr>
      <vt:lpstr>What is the Precautionary Approach?</vt:lpstr>
      <vt:lpstr>How Can We Estimate Risks?</vt:lpstr>
      <vt:lpstr>How Well Do We Perceive Risks? </vt:lpstr>
      <vt:lpstr>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Toxins</dc:title>
  <dc:creator>Vanessa</dc:creator>
  <cp:lastModifiedBy>Vanessa</cp:lastModifiedBy>
  <cp:revision>9</cp:revision>
  <dcterms:created xsi:type="dcterms:W3CDTF">2014-04-11T05:24:16Z</dcterms:created>
  <dcterms:modified xsi:type="dcterms:W3CDTF">2014-04-14T17:57:10Z</dcterms:modified>
</cp:coreProperties>
</file>