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7" r:id="rId4"/>
    <p:sldId id="273" r:id="rId5"/>
    <p:sldId id="274" r:id="rId6"/>
    <p:sldId id="275" r:id="rId7"/>
    <p:sldId id="276" r:id="rId8"/>
    <p:sldId id="267" r:id="rId9"/>
    <p:sldId id="264" r:id="rId10"/>
    <p:sldId id="265" r:id="rId11"/>
    <p:sldId id="266" r:id="rId12"/>
    <p:sldId id="278" r:id="rId13"/>
    <p:sldId id="282" r:id="rId14"/>
    <p:sldId id="272" r:id="rId15"/>
    <p:sldId id="281" r:id="rId16"/>
    <p:sldId id="279" r:id="rId17"/>
    <p:sldId id="283" r:id="rId18"/>
    <p:sldId id="268" r:id="rId19"/>
    <p:sldId id="269" r:id="rId20"/>
    <p:sldId id="285" r:id="rId21"/>
    <p:sldId id="270" r:id="rId22"/>
    <p:sldId id="280" r:id="rId23"/>
    <p:sldId id="287" r:id="rId24"/>
    <p:sldId id="288" r:id="rId25"/>
    <p:sldId id="284"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5" autoAdjust="0"/>
    <p:restoredTop sz="94660"/>
  </p:normalViewPr>
  <p:slideViewPr>
    <p:cSldViewPr snapToGrid="0">
      <p:cViewPr varScale="1">
        <p:scale>
          <a:sx n="39" d="100"/>
          <a:sy n="39" d="100"/>
        </p:scale>
        <p:origin x="62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1CAC5-C2A6-4CD9-A4E3-E828523D5FE1}" type="datetimeFigureOut">
              <a:rPr lang="en-US" smtClean="0"/>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172852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1CAC5-C2A6-4CD9-A4E3-E828523D5FE1}" type="datetimeFigureOut">
              <a:rPr lang="en-US" smtClean="0"/>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6259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1CAC5-C2A6-4CD9-A4E3-E828523D5FE1}" type="datetimeFigureOut">
              <a:rPr lang="en-US" smtClean="0"/>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84534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1CAC5-C2A6-4CD9-A4E3-E828523D5FE1}" type="datetimeFigureOut">
              <a:rPr lang="en-US" smtClean="0"/>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82804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1CAC5-C2A6-4CD9-A4E3-E828523D5FE1}" type="datetimeFigureOut">
              <a:rPr lang="en-US" smtClean="0"/>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5605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1CAC5-C2A6-4CD9-A4E3-E828523D5FE1}" type="datetimeFigureOut">
              <a:rPr lang="en-US" smtClean="0"/>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236447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1CAC5-C2A6-4CD9-A4E3-E828523D5FE1}" type="datetimeFigureOut">
              <a:rPr lang="en-US" smtClean="0"/>
              <a:t>3/14/2014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98844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1CAC5-C2A6-4CD9-A4E3-E828523D5FE1}" type="datetimeFigureOut">
              <a:rPr lang="en-US" smtClean="0"/>
              <a:t>3/14/2014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98181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1CAC5-C2A6-4CD9-A4E3-E828523D5FE1}" type="datetimeFigureOut">
              <a:rPr lang="en-US" smtClean="0"/>
              <a:t>3/14/2014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246051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1CAC5-C2A6-4CD9-A4E3-E828523D5FE1}" type="datetimeFigureOut">
              <a:rPr lang="en-US" smtClean="0"/>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93944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1CAC5-C2A6-4CD9-A4E3-E828523D5FE1}" type="datetimeFigureOut">
              <a:rPr lang="en-US" smtClean="0"/>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09E1D-03E7-450B-9EF8-75CAAAC97A02}" type="slidenum">
              <a:rPr lang="en-US" smtClean="0"/>
              <a:t>‹#›</a:t>
            </a:fld>
            <a:endParaRPr lang="en-US"/>
          </a:p>
        </p:txBody>
      </p:sp>
    </p:spTree>
    <p:extLst>
      <p:ext uri="{BB962C8B-B14F-4D97-AF65-F5344CB8AC3E}">
        <p14:creationId xmlns:p14="http://schemas.microsoft.com/office/powerpoint/2010/main" val="347529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1CAC5-C2A6-4CD9-A4E3-E828523D5FE1}" type="datetimeFigureOut">
              <a:rPr lang="en-US" smtClean="0"/>
              <a:t>3/14/2014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09E1D-03E7-450B-9EF8-75CAAAC97A02}" type="slidenum">
              <a:rPr lang="en-US" smtClean="0"/>
              <a:t>‹#›</a:t>
            </a:fld>
            <a:endParaRPr lang="en-US"/>
          </a:p>
        </p:txBody>
      </p:sp>
    </p:spTree>
    <p:extLst>
      <p:ext uri="{BB962C8B-B14F-4D97-AF65-F5344CB8AC3E}">
        <p14:creationId xmlns:p14="http://schemas.microsoft.com/office/powerpoint/2010/main" val="301015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52669" y="3715026"/>
            <a:ext cx="11042374" cy="2387600"/>
          </a:xfrm>
        </p:spPr>
        <p:txBody>
          <a:bodyPr>
            <a:noAutofit/>
          </a:bodyPr>
          <a:lstStyle/>
          <a:p>
            <a:pPr eaLnBrk="1" hangingPunct="1"/>
            <a:r>
              <a:rPr lang="en-US" sz="4800" dirty="0" smtClean="0">
                <a:solidFill>
                  <a:schemeClr val="hlink"/>
                </a:solidFill>
              </a:rPr>
              <a:t/>
            </a:r>
            <a:br>
              <a:rPr lang="en-US" sz="4800" dirty="0" smtClean="0">
                <a:solidFill>
                  <a:schemeClr val="hlink"/>
                </a:solidFill>
              </a:rPr>
            </a:br>
            <a:r>
              <a:rPr lang="en-US" sz="4800" dirty="0">
                <a:solidFill>
                  <a:schemeClr val="hlink"/>
                </a:solidFill>
              </a:rPr>
              <a:t/>
            </a:r>
            <a:br>
              <a:rPr lang="en-US" sz="4800" dirty="0">
                <a:solidFill>
                  <a:schemeClr val="hlink"/>
                </a:solidFill>
              </a:rPr>
            </a:br>
            <a:r>
              <a:rPr lang="en-US" sz="4800" dirty="0" smtClean="0">
                <a:solidFill>
                  <a:schemeClr val="hlink"/>
                </a:solidFill>
              </a:rPr>
              <a:t>APES—Ecology</a:t>
            </a:r>
            <a:r>
              <a:rPr lang="en-US" sz="4800" dirty="0" smtClean="0">
                <a:solidFill>
                  <a:schemeClr val="hlink"/>
                </a:solidFill>
              </a:rPr>
              <a:t>, Cycle, and Tragedy of Commons</a:t>
            </a:r>
            <a:br>
              <a:rPr lang="en-US" sz="4800" dirty="0" smtClean="0">
                <a:solidFill>
                  <a:schemeClr val="hlink"/>
                </a:solidFill>
              </a:rPr>
            </a:br>
            <a:r>
              <a:rPr lang="en-US" sz="4800" dirty="0"/>
              <a:t/>
            </a:r>
            <a:br>
              <a:rPr lang="en-US" sz="4800" dirty="0"/>
            </a:br>
            <a:r>
              <a:rPr lang="en-US" sz="4800" dirty="0"/>
              <a:t>1) Sign in by period</a:t>
            </a:r>
            <a:br>
              <a:rPr lang="en-US" sz="4800" dirty="0"/>
            </a:br>
            <a:r>
              <a:rPr lang="en-US" sz="4800" dirty="0"/>
              <a:t/>
            </a:r>
            <a:br>
              <a:rPr lang="en-US" sz="4800" dirty="0"/>
            </a:br>
            <a:r>
              <a:rPr lang="en-US" sz="4800" dirty="0" smtClean="0"/>
              <a:t>2) </a:t>
            </a:r>
            <a:r>
              <a:rPr lang="en-US" sz="4800" dirty="0"/>
              <a:t>Pick up an </a:t>
            </a:r>
            <a:r>
              <a:rPr lang="en-US" sz="4800" dirty="0" smtClean="0"/>
              <a:t>concept </a:t>
            </a:r>
            <a:r>
              <a:rPr lang="en-US" sz="4800" dirty="0"/>
              <a:t>map and fill it in </a:t>
            </a:r>
            <a:r>
              <a:rPr lang="en-US" sz="4800" dirty="0" smtClean="0"/>
              <a:t/>
            </a:r>
            <a:br>
              <a:rPr lang="en-US" sz="4800" dirty="0" smtClean="0"/>
            </a:br>
            <a:r>
              <a:rPr lang="en-US" sz="4800" dirty="0" smtClean="0"/>
              <a:t/>
            </a:r>
            <a:br>
              <a:rPr lang="en-US" sz="4800" dirty="0" smtClean="0"/>
            </a:br>
            <a:r>
              <a:rPr lang="en-US" sz="4800" i="1" dirty="0" smtClean="0">
                <a:solidFill>
                  <a:schemeClr val="accent6"/>
                </a:solidFill>
              </a:rPr>
              <a:t>Remember to </a:t>
            </a:r>
            <a:r>
              <a:rPr lang="en-US" sz="4800" i="1" dirty="0" err="1" smtClean="0">
                <a:solidFill>
                  <a:schemeClr val="accent6"/>
                </a:solidFill>
              </a:rPr>
              <a:t>Shmoop</a:t>
            </a:r>
            <a:r>
              <a:rPr lang="en-US" sz="4800" i="1" dirty="0" smtClean="0">
                <a:solidFill>
                  <a:schemeClr val="accent6"/>
                </a:solidFill>
              </a:rPr>
              <a:t> at home or annotate and take quizzes in review book</a:t>
            </a:r>
            <a:endParaRPr lang="en-US" sz="4800" i="1" dirty="0">
              <a:solidFill>
                <a:schemeClr val="accent6"/>
              </a:solidFill>
            </a:endParaRPr>
          </a:p>
        </p:txBody>
      </p:sp>
    </p:spTree>
    <p:extLst>
      <p:ext uri="{BB962C8B-B14F-4D97-AF65-F5344CB8AC3E}">
        <p14:creationId xmlns:p14="http://schemas.microsoft.com/office/powerpoint/2010/main" val="1506474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1066801"/>
            <a:ext cx="7772400" cy="1470025"/>
          </a:xfrm>
        </p:spPr>
        <p:txBody>
          <a:bodyPr/>
          <a:lstStyle/>
          <a:p>
            <a:pPr eaLnBrk="1" hangingPunct="1"/>
            <a:r>
              <a:rPr lang="ja-JP" altLang="en-US" sz="4800" b="1" dirty="0"/>
              <a:t>“</a:t>
            </a:r>
            <a:r>
              <a:rPr lang="en-US" altLang="ja-JP" sz="4800" b="1" dirty="0">
                <a:latin typeface="Calibri" panose="020F0502020204030204" pitchFamily="34" charset="0"/>
              </a:rPr>
              <a:t>The day they parachuted cats into Borneo!</a:t>
            </a:r>
            <a:r>
              <a:rPr lang="ja-JP" altLang="en-US" sz="4800" b="1" dirty="0"/>
              <a:t>”</a:t>
            </a:r>
            <a:endParaRPr lang="en-US" sz="4800" b="1" dirty="0">
              <a:latin typeface="Calibri" panose="020F0502020204030204" pitchFamily="34" charset="0"/>
            </a:endParaRPr>
          </a:p>
        </p:txBody>
      </p:sp>
      <p:sp>
        <p:nvSpPr>
          <p:cNvPr id="2051" name="Rectangle 3"/>
          <p:cNvSpPr>
            <a:spLocks noGrp="1" noChangeArrowheads="1"/>
          </p:cNvSpPr>
          <p:nvPr>
            <p:ph type="subTitle" idx="1"/>
          </p:nvPr>
        </p:nvSpPr>
        <p:spPr>
          <a:xfrm>
            <a:off x="2743200" y="2590800"/>
            <a:ext cx="6400800" cy="1752600"/>
          </a:xfrm>
        </p:spPr>
        <p:txBody>
          <a:bodyPr/>
          <a:lstStyle/>
          <a:p>
            <a:pPr eaLnBrk="1" hangingPunct="1">
              <a:defRPr/>
            </a:pPr>
            <a:r>
              <a:rPr lang="en-US" dirty="0" smtClean="0">
                <a:latin typeface="Calibri" charset="0"/>
                <a:ea typeface="+mn-ea"/>
              </a:rPr>
              <a:t>Ecosystem Disaster and </a:t>
            </a:r>
          </a:p>
          <a:p>
            <a:pPr eaLnBrk="1" hangingPunct="1">
              <a:defRPr/>
            </a:pPr>
            <a:r>
              <a:rPr lang="en-US" dirty="0" smtClean="0">
                <a:latin typeface="Calibri" charset="0"/>
                <a:ea typeface="+mn-ea"/>
              </a:rPr>
              <a:t>Intro to Case Studies</a:t>
            </a:r>
          </a:p>
        </p:txBody>
      </p:sp>
      <p:pic>
        <p:nvPicPr>
          <p:cNvPr id="2052" name="Picture 4" descr="Born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6826"/>
            <a:ext cx="4201630" cy="455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ats_Parach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830" y="3495543"/>
            <a:ext cx="3550754" cy="319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861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smtClean="0">
                <a:latin typeface="Calibri" panose="020F0502020204030204" pitchFamily="34" charset="0"/>
              </a:rPr>
              <a:t>The end of the story…</a:t>
            </a:r>
          </a:p>
        </p:txBody>
      </p:sp>
      <p:sp>
        <p:nvSpPr>
          <p:cNvPr id="3075" name="Rectangle 3"/>
          <p:cNvSpPr>
            <a:spLocks noGrp="1" noChangeArrowheads="1"/>
          </p:cNvSpPr>
          <p:nvPr>
            <p:ph type="body" idx="1"/>
          </p:nvPr>
        </p:nvSpPr>
        <p:spPr/>
        <p:txBody>
          <a:bodyPr/>
          <a:lstStyle/>
          <a:p>
            <a:pPr eaLnBrk="1" hangingPunct="1">
              <a:buFontTx/>
              <a:buNone/>
              <a:defRPr/>
            </a:pPr>
            <a:r>
              <a:rPr lang="en-US" smtClean="0">
                <a:latin typeface="Calibri" charset="0"/>
                <a:ea typeface="+mn-ea"/>
              </a:rPr>
              <a:t>In the 1950's The World Health Organization (WHO) financed and supported the first ever team of over 14,000 parachuting cats into Borneo!</a:t>
            </a:r>
          </a:p>
        </p:txBody>
      </p:sp>
      <p:pic>
        <p:nvPicPr>
          <p:cNvPr id="3076" name="Picture 4" descr="Cats_Parach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982" y="2802368"/>
            <a:ext cx="4505739" cy="405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36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2" y="365125"/>
            <a:ext cx="11035748" cy="1881118"/>
          </a:xfrm>
        </p:spPr>
        <p:txBody>
          <a:bodyPr>
            <a:normAutofit fontScale="90000"/>
          </a:bodyPr>
          <a:lstStyle/>
          <a:p>
            <a:r>
              <a:rPr lang="en-US" dirty="0"/>
              <a:t>When two species have a mutualistic relationship _____.</a:t>
            </a:r>
            <a:br>
              <a:rPr lang="en-US" dirty="0"/>
            </a:br>
            <a:endParaRPr lang="en-US" dirty="0"/>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b="1" dirty="0" smtClean="0"/>
              <a:t>A </a:t>
            </a:r>
            <a:r>
              <a:rPr lang="en-US" dirty="0"/>
              <a:t>they are both positively influenced</a:t>
            </a:r>
            <a:endParaRPr lang="en-US" b="1" dirty="0" smtClean="0"/>
          </a:p>
          <a:p>
            <a:pPr marL="0" indent="0">
              <a:buNone/>
            </a:pPr>
            <a:endParaRPr lang="en-US" b="1" dirty="0"/>
          </a:p>
          <a:p>
            <a:pPr marL="0" indent="0">
              <a:buNone/>
            </a:pPr>
            <a:r>
              <a:rPr lang="en-US" b="1" dirty="0" smtClean="0"/>
              <a:t>B </a:t>
            </a:r>
            <a:r>
              <a:rPr lang="en-US" dirty="0"/>
              <a:t>they are both negatively influenced</a:t>
            </a:r>
            <a:endParaRPr lang="en-US" b="1" dirty="0" smtClean="0"/>
          </a:p>
          <a:p>
            <a:pPr marL="0" indent="0">
              <a:buNone/>
            </a:pPr>
            <a:endParaRPr lang="en-US" b="1" dirty="0"/>
          </a:p>
          <a:p>
            <a:pPr marL="0" indent="0">
              <a:buNone/>
            </a:pPr>
            <a:r>
              <a:rPr lang="en-US" b="1" dirty="0" smtClean="0"/>
              <a:t>C </a:t>
            </a:r>
            <a:r>
              <a:rPr lang="en-US" dirty="0"/>
              <a:t>one is positively influenced and the other is negatively influenced</a:t>
            </a:r>
            <a:endParaRPr lang="en-US" b="1" dirty="0"/>
          </a:p>
        </p:txBody>
      </p:sp>
    </p:spTree>
    <p:extLst>
      <p:ext uri="{BB962C8B-B14F-4D97-AF65-F5344CB8AC3E}">
        <p14:creationId xmlns:p14="http://schemas.microsoft.com/office/powerpoint/2010/main" val="348848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2" y="365125"/>
            <a:ext cx="11035748" cy="1881118"/>
          </a:xfrm>
        </p:spPr>
        <p:txBody>
          <a:bodyPr>
            <a:normAutofit fontScale="90000"/>
          </a:bodyPr>
          <a:lstStyle/>
          <a:p>
            <a:r>
              <a:rPr lang="en-US" dirty="0"/>
              <a:t>When two species have a mutualistic relationship _____.</a:t>
            </a:r>
            <a:br>
              <a:rPr lang="en-US" dirty="0"/>
            </a:br>
            <a:endParaRPr lang="en-US" dirty="0"/>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sz="4000" b="1" dirty="0" smtClean="0">
                <a:solidFill>
                  <a:schemeClr val="accent6">
                    <a:lumMod val="50000"/>
                  </a:schemeClr>
                </a:solidFill>
              </a:rPr>
              <a:t>A </a:t>
            </a:r>
            <a:r>
              <a:rPr lang="en-US" sz="4000" dirty="0">
                <a:solidFill>
                  <a:schemeClr val="accent6">
                    <a:lumMod val="50000"/>
                  </a:schemeClr>
                </a:solidFill>
              </a:rPr>
              <a:t>they are both positively influenced</a:t>
            </a:r>
            <a:endParaRPr lang="en-US" sz="4000" b="1" dirty="0" smtClean="0">
              <a:solidFill>
                <a:schemeClr val="accent6">
                  <a:lumMod val="50000"/>
                </a:schemeClr>
              </a:solidFill>
            </a:endParaRPr>
          </a:p>
          <a:p>
            <a:pPr marL="0" indent="0">
              <a:buNone/>
            </a:pPr>
            <a:endParaRPr lang="en-US" b="1" dirty="0"/>
          </a:p>
          <a:p>
            <a:pPr marL="0" indent="0">
              <a:buNone/>
            </a:pPr>
            <a:r>
              <a:rPr lang="en-US" b="1" dirty="0" smtClean="0"/>
              <a:t>B </a:t>
            </a:r>
            <a:r>
              <a:rPr lang="en-US" dirty="0"/>
              <a:t>they are both negatively influenced</a:t>
            </a:r>
            <a:endParaRPr lang="en-US" b="1" dirty="0" smtClean="0"/>
          </a:p>
          <a:p>
            <a:pPr marL="0" indent="0">
              <a:buNone/>
            </a:pPr>
            <a:endParaRPr lang="en-US" b="1" dirty="0"/>
          </a:p>
          <a:p>
            <a:pPr marL="0" indent="0">
              <a:buNone/>
            </a:pPr>
            <a:r>
              <a:rPr lang="en-US" b="1" dirty="0" smtClean="0"/>
              <a:t>C </a:t>
            </a:r>
            <a:r>
              <a:rPr lang="en-US" dirty="0"/>
              <a:t>one is positively influenced and the other is negatively influenced</a:t>
            </a:r>
            <a:endParaRPr lang="en-US" b="1" dirty="0"/>
          </a:p>
        </p:txBody>
      </p:sp>
    </p:spTree>
    <p:extLst>
      <p:ext uri="{BB962C8B-B14F-4D97-AF65-F5344CB8AC3E}">
        <p14:creationId xmlns:p14="http://schemas.microsoft.com/office/powerpoint/2010/main" val="416975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944"/>
            <a:ext cx="9066740" cy="6800056"/>
          </a:xfrm>
        </p:spPr>
      </p:pic>
    </p:spTree>
    <p:extLst>
      <p:ext uri="{BB962C8B-B14F-4D97-AF65-F5344CB8AC3E}">
        <p14:creationId xmlns:p14="http://schemas.microsoft.com/office/powerpoint/2010/main" val="135356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809" y="470099"/>
            <a:ext cx="11330608" cy="6972681"/>
          </a:xfrm>
        </p:spPr>
      </p:pic>
    </p:spTree>
    <p:extLst>
      <p:ext uri="{BB962C8B-B14F-4D97-AF65-F5344CB8AC3E}">
        <p14:creationId xmlns:p14="http://schemas.microsoft.com/office/powerpoint/2010/main" val="3770492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competitive exclusion </a:t>
            </a:r>
            <a:r>
              <a:rPr lang="en-US" dirty="0"/>
              <a:t>principle says _____.</a:t>
            </a:r>
          </a:p>
        </p:txBody>
      </p:sp>
      <p:sp>
        <p:nvSpPr>
          <p:cNvPr id="3" name="Content Placeholder 2"/>
          <p:cNvSpPr>
            <a:spLocks noGrp="1"/>
          </p:cNvSpPr>
          <p:nvPr>
            <p:ph idx="1"/>
          </p:nvPr>
        </p:nvSpPr>
        <p:spPr>
          <a:xfrm>
            <a:off x="516835" y="1825624"/>
            <a:ext cx="10836965" cy="4734201"/>
          </a:xfrm>
        </p:spPr>
        <p:txBody>
          <a:bodyPr/>
          <a:lstStyle/>
          <a:p>
            <a:pPr marL="0" indent="0">
              <a:buNone/>
            </a:pPr>
            <a:r>
              <a:rPr lang="en-US" dirty="0"/>
              <a:t>A no two species can occupy the exact same ecological niche at the same time</a:t>
            </a:r>
            <a:endParaRPr lang="en-US" dirty="0" smtClean="0"/>
          </a:p>
          <a:p>
            <a:pPr marL="0" indent="0">
              <a:buNone/>
            </a:pPr>
            <a:endParaRPr lang="en-US" dirty="0"/>
          </a:p>
          <a:p>
            <a:pPr marL="0" indent="0">
              <a:buNone/>
            </a:pPr>
            <a:r>
              <a:rPr lang="en-US" dirty="0"/>
              <a:t>B the introduction of a non-native species will adversely affect the native species</a:t>
            </a:r>
            <a:endParaRPr lang="en-US" dirty="0" smtClean="0"/>
          </a:p>
          <a:p>
            <a:pPr marL="0" indent="0">
              <a:buNone/>
            </a:pPr>
            <a:endParaRPr lang="en-US" dirty="0"/>
          </a:p>
          <a:p>
            <a:pPr marL="0" indent="0">
              <a:buNone/>
            </a:pPr>
            <a:r>
              <a:rPr lang="en-US" dirty="0"/>
              <a:t>C populations will stabilize at carrying capacity</a:t>
            </a:r>
            <a:endParaRPr lang="en-US" dirty="0" smtClean="0"/>
          </a:p>
          <a:p>
            <a:pPr marL="0" indent="0">
              <a:buNone/>
            </a:pPr>
            <a:endParaRPr lang="en-US" dirty="0"/>
          </a:p>
          <a:p>
            <a:pPr marL="0" indent="0">
              <a:buNone/>
            </a:pPr>
            <a:r>
              <a:rPr lang="en-US" dirty="0"/>
              <a:t>D there must be more producers than consumers</a:t>
            </a:r>
          </a:p>
        </p:txBody>
      </p:sp>
    </p:spTree>
    <p:extLst>
      <p:ext uri="{BB962C8B-B14F-4D97-AF65-F5344CB8AC3E}">
        <p14:creationId xmlns:p14="http://schemas.microsoft.com/office/powerpoint/2010/main" val="66671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competitive exclusion </a:t>
            </a:r>
            <a:r>
              <a:rPr lang="en-US" dirty="0"/>
              <a:t>principle says _____.</a:t>
            </a:r>
          </a:p>
        </p:txBody>
      </p:sp>
      <p:sp>
        <p:nvSpPr>
          <p:cNvPr id="3" name="Content Placeholder 2"/>
          <p:cNvSpPr>
            <a:spLocks noGrp="1"/>
          </p:cNvSpPr>
          <p:nvPr>
            <p:ph idx="1"/>
          </p:nvPr>
        </p:nvSpPr>
        <p:spPr>
          <a:xfrm>
            <a:off x="516835" y="1825624"/>
            <a:ext cx="10836965" cy="4734201"/>
          </a:xfrm>
        </p:spPr>
        <p:txBody>
          <a:bodyPr/>
          <a:lstStyle/>
          <a:p>
            <a:pPr marL="0" indent="0">
              <a:buNone/>
            </a:pPr>
            <a:r>
              <a:rPr lang="en-US" sz="4000" dirty="0">
                <a:solidFill>
                  <a:schemeClr val="accent6">
                    <a:lumMod val="50000"/>
                  </a:schemeClr>
                </a:solidFill>
              </a:rPr>
              <a:t>A no two species can occupy the exact same ecological niche at the same time</a:t>
            </a:r>
            <a:endParaRPr lang="en-US" sz="4000" dirty="0" smtClean="0">
              <a:solidFill>
                <a:schemeClr val="accent6">
                  <a:lumMod val="50000"/>
                </a:schemeClr>
              </a:solidFill>
            </a:endParaRPr>
          </a:p>
          <a:p>
            <a:pPr marL="0" indent="0">
              <a:buNone/>
            </a:pPr>
            <a:endParaRPr lang="en-US" dirty="0"/>
          </a:p>
          <a:p>
            <a:pPr marL="0" indent="0">
              <a:buNone/>
            </a:pPr>
            <a:r>
              <a:rPr lang="en-US" dirty="0"/>
              <a:t>B the introduction of a non-native species will adversely affect the native species</a:t>
            </a:r>
            <a:endParaRPr lang="en-US" dirty="0" smtClean="0"/>
          </a:p>
          <a:p>
            <a:pPr marL="0" indent="0">
              <a:buNone/>
            </a:pPr>
            <a:endParaRPr lang="en-US" dirty="0"/>
          </a:p>
          <a:p>
            <a:pPr marL="0" indent="0">
              <a:buNone/>
            </a:pPr>
            <a:r>
              <a:rPr lang="en-US" dirty="0"/>
              <a:t>C populations will stabilize at carrying capacity</a:t>
            </a:r>
            <a:endParaRPr lang="en-US" dirty="0" smtClean="0"/>
          </a:p>
          <a:p>
            <a:pPr marL="0" indent="0">
              <a:buNone/>
            </a:pPr>
            <a:endParaRPr lang="en-US" dirty="0"/>
          </a:p>
          <a:p>
            <a:pPr marL="0" indent="0">
              <a:buNone/>
            </a:pPr>
            <a:r>
              <a:rPr lang="en-US" dirty="0"/>
              <a:t>D there must be more producers than consumers</a:t>
            </a:r>
          </a:p>
        </p:txBody>
      </p:sp>
    </p:spTree>
    <p:extLst>
      <p:ext uri="{BB962C8B-B14F-4D97-AF65-F5344CB8AC3E}">
        <p14:creationId xmlns:p14="http://schemas.microsoft.com/office/powerpoint/2010/main" val="216229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566" y="-238539"/>
            <a:ext cx="10515600" cy="1325563"/>
          </a:xfrm>
        </p:spPr>
        <p:txBody>
          <a:bodyPr/>
          <a:lstStyle/>
          <a:p>
            <a:r>
              <a:rPr lang="en-US" dirty="0" smtClean="0"/>
              <a:t>Carbon Cycle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072" y="628460"/>
            <a:ext cx="9303327" cy="6229540"/>
          </a:xfrm>
        </p:spPr>
      </p:pic>
    </p:spTree>
    <p:extLst>
      <p:ext uri="{BB962C8B-B14F-4D97-AF65-F5344CB8AC3E}">
        <p14:creationId xmlns:p14="http://schemas.microsoft.com/office/powerpoint/2010/main" val="63191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555" y="1371599"/>
            <a:ext cx="7170483" cy="5377863"/>
          </a:xfrm>
        </p:spPr>
      </p:pic>
    </p:spTree>
    <p:extLst>
      <p:ext uri="{BB962C8B-B14F-4D97-AF65-F5344CB8AC3E}">
        <p14:creationId xmlns:p14="http://schemas.microsoft.com/office/powerpoint/2010/main" val="296571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16200000">
            <a:off x="2563003" y="-595054"/>
            <a:ext cx="6840708" cy="8030817"/>
          </a:xfrm>
          <a:prstGeom prst="rect">
            <a:avLst/>
          </a:prstGeom>
        </p:spPr>
      </p:pic>
    </p:spTree>
    <p:extLst>
      <p:ext uri="{BB962C8B-B14F-4D97-AF65-F5344CB8AC3E}">
        <p14:creationId xmlns:p14="http://schemas.microsoft.com/office/powerpoint/2010/main" val="3939487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52" y="0"/>
            <a:ext cx="10515600" cy="1325563"/>
          </a:xfrm>
        </p:spPr>
        <p:txBody>
          <a:bodyPr/>
          <a:lstStyle/>
          <a:p>
            <a:r>
              <a:rPr lang="en-US" dirty="0" smtClean="0"/>
              <a:t>Phosphorous Cycle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6609" y="1047770"/>
            <a:ext cx="7690630" cy="5810229"/>
          </a:xfrm>
        </p:spPr>
      </p:pic>
    </p:spTree>
    <p:extLst>
      <p:ext uri="{BB962C8B-B14F-4D97-AF65-F5344CB8AC3E}">
        <p14:creationId xmlns:p14="http://schemas.microsoft.com/office/powerpoint/2010/main" val="257723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574" y="1366278"/>
            <a:ext cx="10177708" cy="5491722"/>
          </a:xfrm>
        </p:spPr>
      </p:pic>
    </p:spTree>
    <p:extLst>
      <p:ext uri="{BB962C8B-B14F-4D97-AF65-F5344CB8AC3E}">
        <p14:creationId xmlns:p14="http://schemas.microsoft.com/office/powerpoint/2010/main" val="1036626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Which would be expected to appear first during </a:t>
            </a:r>
            <a:r>
              <a:rPr lang="en-US" b="1" dirty="0"/>
              <a:t>secondary succession?</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t>A mature tall trees</a:t>
            </a:r>
            <a:endParaRPr lang="en-US" dirty="0" smtClean="0"/>
          </a:p>
          <a:p>
            <a:pPr marL="0" indent="0">
              <a:buNone/>
            </a:pPr>
            <a:endParaRPr lang="en-US" dirty="0"/>
          </a:p>
          <a:p>
            <a:pPr marL="0" indent="0">
              <a:buNone/>
            </a:pPr>
            <a:r>
              <a:rPr lang="en-US" dirty="0"/>
              <a:t>B low shrubs</a:t>
            </a:r>
            <a:endParaRPr lang="en-US" dirty="0" smtClean="0"/>
          </a:p>
          <a:p>
            <a:pPr marL="0" indent="0">
              <a:buNone/>
            </a:pPr>
            <a:endParaRPr lang="en-US" dirty="0"/>
          </a:p>
          <a:p>
            <a:pPr marL="0" indent="0">
              <a:buNone/>
            </a:pPr>
            <a:r>
              <a:rPr lang="en-US" dirty="0"/>
              <a:t>C a mix of shrubs and trees</a:t>
            </a:r>
            <a:endParaRPr lang="en-US" dirty="0" smtClean="0"/>
          </a:p>
          <a:p>
            <a:pPr marL="0" indent="0">
              <a:buNone/>
            </a:pPr>
            <a:endParaRPr lang="en-US" dirty="0"/>
          </a:p>
          <a:p>
            <a:pPr marL="0" indent="0">
              <a:buNone/>
            </a:pPr>
            <a:r>
              <a:rPr lang="en-US" dirty="0"/>
              <a:t>D grass</a:t>
            </a:r>
          </a:p>
        </p:txBody>
      </p:sp>
    </p:spTree>
    <p:extLst>
      <p:ext uri="{BB962C8B-B14F-4D97-AF65-F5344CB8AC3E}">
        <p14:creationId xmlns:p14="http://schemas.microsoft.com/office/powerpoint/2010/main" val="596778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the following are true concerning the characteristics of a climax community EXCEPT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a:t>
            </a:r>
            <a:r>
              <a:rPr lang="en-US" dirty="0"/>
              <a:t>there is a mixture of decomposers, producers, and consumers</a:t>
            </a:r>
          </a:p>
          <a:p>
            <a:pPr marL="0" indent="0">
              <a:buNone/>
            </a:pPr>
            <a:r>
              <a:rPr lang="en-US" dirty="0" smtClean="0"/>
              <a:t/>
            </a:r>
            <a:br>
              <a:rPr lang="en-US" dirty="0" smtClean="0"/>
            </a:br>
            <a:r>
              <a:rPr lang="en-US" dirty="0" smtClean="0"/>
              <a:t>B there are many different species of plants</a:t>
            </a:r>
            <a:endParaRPr lang="en-US" dirty="0" smtClean="0"/>
          </a:p>
          <a:p>
            <a:pPr marL="0" indent="0">
              <a:buNone/>
            </a:pPr>
            <a:endParaRPr lang="en-US" dirty="0"/>
          </a:p>
          <a:p>
            <a:pPr marL="0" indent="0">
              <a:buNone/>
            </a:pPr>
            <a:r>
              <a:rPr lang="en-US" dirty="0"/>
              <a:t>C </a:t>
            </a:r>
            <a:r>
              <a:rPr lang="en-US" dirty="0" smtClean="0"/>
              <a:t> </a:t>
            </a:r>
            <a:r>
              <a:rPr lang="en-US" dirty="0"/>
              <a:t>the adult plants are small in size </a:t>
            </a:r>
            <a:endParaRPr lang="en-US" dirty="0" smtClean="0"/>
          </a:p>
          <a:p>
            <a:pPr marL="0" indent="0">
              <a:buNone/>
            </a:pPr>
            <a:endParaRPr lang="en-US" dirty="0"/>
          </a:p>
          <a:p>
            <a:pPr marL="0" indent="0">
              <a:buNone/>
            </a:pPr>
            <a:r>
              <a:rPr lang="en-US" dirty="0" smtClean="0"/>
              <a:t>D most of the organisms are specialists in their niche requirements</a:t>
            </a:r>
          </a:p>
          <a:p>
            <a:pPr marL="0" indent="0">
              <a:buNone/>
            </a:pPr>
            <a:endParaRPr lang="en-US" dirty="0"/>
          </a:p>
          <a:p>
            <a:pPr marL="0" indent="0">
              <a:buNone/>
            </a:pPr>
            <a:r>
              <a:rPr lang="en-US" dirty="0" smtClean="0"/>
              <a:t>E there is a large amount of biomass</a:t>
            </a:r>
            <a:endParaRPr lang="en-US" dirty="0"/>
          </a:p>
        </p:txBody>
      </p:sp>
    </p:spTree>
    <p:extLst>
      <p:ext uri="{BB962C8B-B14F-4D97-AF65-F5344CB8AC3E}">
        <p14:creationId xmlns:p14="http://schemas.microsoft.com/office/powerpoint/2010/main" val="55630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the following are true concerning the characteristics of a climax community EXCEPT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a:t>
            </a:r>
            <a:r>
              <a:rPr lang="en-US" dirty="0"/>
              <a:t>there is a mixture of decomposers, producers, and consumers</a:t>
            </a:r>
          </a:p>
          <a:p>
            <a:pPr marL="0" indent="0">
              <a:buNone/>
            </a:pPr>
            <a:r>
              <a:rPr lang="en-US" dirty="0" smtClean="0"/>
              <a:t/>
            </a:r>
            <a:br>
              <a:rPr lang="en-US" dirty="0" smtClean="0"/>
            </a:br>
            <a:r>
              <a:rPr lang="en-US" dirty="0" smtClean="0"/>
              <a:t>B there are many different species of plants</a:t>
            </a:r>
            <a:endParaRPr lang="en-US" dirty="0" smtClean="0"/>
          </a:p>
          <a:p>
            <a:pPr marL="0" indent="0">
              <a:buNone/>
            </a:pPr>
            <a:endParaRPr lang="en-US" dirty="0"/>
          </a:p>
          <a:p>
            <a:pPr marL="0" indent="0">
              <a:buNone/>
            </a:pPr>
            <a:r>
              <a:rPr lang="en-US" sz="3600" dirty="0">
                <a:solidFill>
                  <a:schemeClr val="accent6">
                    <a:lumMod val="50000"/>
                  </a:schemeClr>
                </a:solidFill>
              </a:rPr>
              <a:t>C </a:t>
            </a:r>
            <a:r>
              <a:rPr lang="en-US" sz="3600" dirty="0" smtClean="0">
                <a:solidFill>
                  <a:schemeClr val="accent6">
                    <a:lumMod val="50000"/>
                  </a:schemeClr>
                </a:solidFill>
              </a:rPr>
              <a:t> </a:t>
            </a:r>
            <a:r>
              <a:rPr lang="en-US" sz="3600" dirty="0">
                <a:solidFill>
                  <a:schemeClr val="accent6">
                    <a:lumMod val="50000"/>
                  </a:schemeClr>
                </a:solidFill>
              </a:rPr>
              <a:t>the adult plants are small in size </a:t>
            </a:r>
            <a:endParaRPr lang="en-US" sz="3600" dirty="0" smtClean="0">
              <a:solidFill>
                <a:schemeClr val="accent6">
                  <a:lumMod val="50000"/>
                </a:schemeClr>
              </a:solidFill>
            </a:endParaRPr>
          </a:p>
          <a:p>
            <a:pPr marL="0" indent="0">
              <a:buNone/>
            </a:pPr>
            <a:endParaRPr lang="en-US" dirty="0"/>
          </a:p>
          <a:p>
            <a:pPr marL="0" indent="0">
              <a:buNone/>
            </a:pPr>
            <a:r>
              <a:rPr lang="en-US" dirty="0" smtClean="0"/>
              <a:t>D most of the organisms are specialists in their niche requirements</a:t>
            </a:r>
          </a:p>
          <a:p>
            <a:pPr marL="0" indent="0">
              <a:buNone/>
            </a:pPr>
            <a:endParaRPr lang="en-US" dirty="0"/>
          </a:p>
          <a:p>
            <a:pPr marL="0" indent="0">
              <a:buNone/>
            </a:pPr>
            <a:r>
              <a:rPr lang="en-US" dirty="0" smtClean="0"/>
              <a:t>E there is a large amount of biomass</a:t>
            </a:r>
            <a:endParaRPr lang="en-US" dirty="0"/>
          </a:p>
        </p:txBody>
      </p:sp>
    </p:spTree>
    <p:extLst>
      <p:ext uri="{BB962C8B-B14F-4D97-AF65-F5344CB8AC3E}">
        <p14:creationId xmlns:p14="http://schemas.microsoft.com/office/powerpoint/2010/main" val="20740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331" y="1351722"/>
            <a:ext cx="8661151" cy="5449832"/>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744" y="3119628"/>
            <a:ext cx="1048512" cy="618744"/>
          </a:xfrm>
          <a:prstGeom prst="rect">
            <a:avLst/>
          </a:prstGeom>
        </p:spPr>
      </p:pic>
    </p:spTree>
    <p:extLst>
      <p:ext uri="{BB962C8B-B14F-4D97-AF65-F5344CB8AC3E}">
        <p14:creationId xmlns:p14="http://schemas.microsoft.com/office/powerpoint/2010/main" val="2494551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Taiga/</a:t>
            </a:r>
            <a:r>
              <a:rPr lang="en-US" dirty="0" err="1" smtClean="0"/>
              <a:t>Borreal</a:t>
            </a:r>
            <a:r>
              <a:rPr lang="en-US" dirty="0" smtClean="0"/>
              <a:t>                                       Rainforest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0" y="1690688"/>
            <a:ext cx="6227145" cy="367473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156" y="1891146"/>
            <a:ext cx="5466844" cy="3025486"/>
          </a:xfrm>
          <a:prstGeom prst="rect">
            <a:avLst/>
          </a:prstGeom>
        </p:spPr>
      </p:pic>
    </p:spTree>
    <p:extLst>
      <p:ext uri="{BB962C8B-B14F-4D97-AF65-F5344CB8AC3E}">
        <p14:creationId xmlns:p14="http://schemas.microsoft.com/office/powerpoint/2010/main" val="282078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5" name="Rectangle 27"/>
          <p:cNvSpPr>
            <a:spLocks noChangeArrowheads="1"/>
          </p:cNvSpPr>
          <p:nvPr/>
        </p:nvSpPr>
        <p:spPr bwMode="auto">
          <a:xfrm>
            <a:off x="381001" y="680390"/>
            <a:ext cx="975691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anose="020B0604020202020204" pitchFamily="34" charset="0"/>
              </a:rPr>
              <a:t>  </a:t>
            </a:r>
            <a:br>
              <a:rPr kumimoji="0" lang="en-US" sz="4000" b="0" i="0" u="none" strike="noStrike" cap="none" normalizeH="0" baseline="0" dirty="0" smtClean="0">
                <a:ln>
                  <a:noFill/>
                </a:ln>
                <a:solidFill>
                  <a:schemeClr val="tx1"/>
                </a:solidFill>
                <a:effectLst/>
                <a:latin typeface="Arial" panose="020B0604020202020204" pitchFamily="34" charset="0"/>
              </a:rPr>
            </a:br>
            <a:r>
              <a:rPr kumimoji="0" lang="en-US" sz="4000" b="0" i="0" u="none" strike="noStrike" cap="none" normalizeH="0" baseline="0" dirty="0" smtClean="0">
                <a:ln>
                  <a:noFill/>
                </a:ln>
                <a:solidFill>
                  <a:schemeClr val="tx1"/>
                </a:solidFill>
                <a:effectLst/>
                <a:latin typeface="Arial" panose="020B0604020202020204" pitchFamily="34" charset="0"/>
              </a:rPr>
              <a:t>In the tragedy of the commons, the "commons" refers</a:t>
            </a:r>
            <a:r>
              <a:rPr kumimoji="0" lang="en-US" sz="4000" b="0" i="0" u="none" strike="noStrike" cap="none" normalizeH="0" dirty="0" smtClean="0">
                <a:ln>
                  <a:noFill/>
                </a:ln>
                <a:solidFill>
                  <a:schemeClr val="tx1"/>
                </a:solidFill>
                <a:effectLst/>
                <a:latin typeface="Arial" panose="020B0604020202020204" pitchFamily="34" charset="0"/>
              </a:rPr>
              <a:t> to</a:t>
            </a:r>
            <a:endParaRPr kumimoji="0" 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4000" dirty="0">
              <a:latin typeface="Arial" panose="020B0604020202020204" pitchFamily="34" charset="0"/>
            </a:endParaRPr>
          </a:p>
          <a:p>
            <a:pPr lvl="0" eaLnBrk="0" fontAlgn="base" hangingPunct="0">
              <a:spcBef>
                <a:spcPct val="0"/>
              </a:spcBef>
              <a:spcAft>
                <a:spcPct val="0"/>
              </a:spcAft>
            </a:pPr>
            <a:r>
              <a:rPr kumimoji="0" lang="en-US" sz="4000" b="0" i="0" u="none" strike="noStrike" cap="none" normalizeH="0" baseline="0" dirty="0" smtClean="0">
                <a:ln>
                  <a:noFill/>
                </a:ln>
                <a:solidFill>
                  <a:schemeClr val="tx1"/>
                </a:solidFill>
                <a:effectLst/>
                <a:latin typeface="Arial" panose="020B0604020202020204" pitchFamily="34" charset="0"/>
              </a:rPr>
              <a:t>A </a:t>
            </a:r>
            <a:r>
              <a:rPr lang="en-US" sz="4000" dirty="0" smtClean="0"/>
              <a:t>disputed border territory.</a:t>
            </a:r>
            <a:endParaRPr kumimoji="0" lang="en-US" sz="40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lang="en-US" sz="4000" dirty="0" smtClean="0">
                <a:latin typeface="Arial" panose="020B0604020202020204" pitchFamily="34" charset="0"/>
              </a:rPr>
              <a:t>B </a:t>
            </a:r>
            <a:r>
              <a:rPr lang="en-US" sz="4000" dirty="0" smtClean="0"/>
              <a:t>stolen goods or winnings.</a:t>
            </a:r>
            <a:endParaRPr lang="en-US" sz="4000" dirty="0" smtClean="0">
              <a:latin typeface="Arial" panose="020B0604020202020204" pitchFamily="34" charset="0"/>
            </a:endParaRPr>
          </a:p>
          <a:p>
            <a:pPr lvl="0" eaLnBrk="0" fontAlgn="base" hangingPunct="0">
              <a:spcBef>
                <a:spcPct val="0"/>
              </a:spcBef>
              <a:spcAft>
                <a:spcPct val="0"/>
              </a:spcAft>
            </a:pPr>
            <a:r>
              <a:rPr kumimoji="0" lang="en-US" sz="4000" b="0" i="0" u="none" strike="noStrike" cap="none" normalizeH="0" baseline="0" dirty="0" smtClean="0">
                <a:ln>
                  <a:noFill/>
                </a:ln>
                <a:solidFill>
                  <a:schemeClr val="tx1"/>
                </a:solidFill>
                <a:effectLst/>
                <a:latin typeface="Arial" panose="020B0604020202020204" pitchFamily="34" charset="0"/>
              </a:rPr>
              <a:t>C </a:t>
            </a:r>
            <a:r>
              <a:rPr lang="en-US" sz="4000" dirty="0" smtClean="0"/>
              <a:t>any shared and limited resource.</a:t>
            </a:r>
            <a:endParaRPr kumimoji="0" lang="en-US" sz="40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lang="en-US" sz="4000" dirty="0" smtClean="0">
                <a:latin typeface="Arial" panose="020B0604020202020204" pitchFamily="34" charset="0"/>
              </a:rPr>
              <a:t>D </a:t>
            </a:r>
            <a:r>
              <a:rPr lang="en-US" sz="4000" dirty="0" smtClean="0"/>
              <a:t>any individual's private property.</a:t>
            </a:r>
            <a:endParaRPr kumimoji="0" lang="en-US" sz="4000" b="0" i="0" u="none" strike="noStrike" cap="none" normalizeH="0" baseline="0" dirty="0" smtClean="0">
              <a:ln>
                <a:noFill/>
              </a:ln>
              <a:solidFill>
                <a:schemeClr val="tx1"/>
              </a:solidFill>
              <a:effectLst/>
              <a:latin typeface="Arial" panose="020B0604020202020204" pitchFamily="34" charset="0"/>
            </a:endParaRPr>
          </a:p>
        </p:txBody>
      </p:sp>
      <p:pic>
        <p:nvPicPr>
          <p:cNvPr id="1052" name="Picture 28" descr="http://highered.mcgraw-hill.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74638"/>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HTMLOptio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HTMLOption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HTMLOption3"/>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2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5" name="Rectangle 27"/>
          <p:cNvSpPr>
            <a:spLocks noChangeArrowheads="1"/>
          </p:cNvSpPr>
          <p:nvPr/>
        </p:nvSpPr>
        <p:spPr bwMode="auto">
          <a:xfrm>
            <a:off x="381001" y="157170"/>
            <a:ext cx="9756912"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anose="020B0604020202020204" pitchFamily="34" charset="0"/>
              </a:rPr>
              <a:t>  </a:t>
            </a:r>
            <a:br>
              <a:rPr kumimoji="0" lang="en-US" sz="4000" b="0" i="0" u="none" strike="noStrike" cap="none" normalizeH="0" baseline="0" dirty="0" smtClean="0">
                <a:ln>
                  <a:noFill/>
                </a:ln>
                <a:solidFill>
                  <a:schemeClr val="tx1"/>
                </a:solidFill>
                <a:effectLst/>
                <a:latin typeface="Arial" panose="020B0604020202020204" pitchFamily="34" charset="0"/>
              </a:rPr>
            </a:br>
            <a:r>
              <a:rPr kumimoji="0" lang="en-US" sz="4000" b="0" i="0" u="none" strike="noStrike" cap="none" normalizeH="0" baseline="0" dirty="0" smtClean="0">
                <a:ln>
                  <a:noFill/>
                </a:ln>
                <a:solidFill>
                  <a:schemeClr val="tx1"/>
                </a:solidFill>
                <a:effectLst/>
                <a:latin typeface="Arial" panose="020B0604020202020204" pitchFamily="34" charset="0"/>
              </a:rPr>
              <a:t>In the tragedy of the commons, the "commons" refers</a:t>
            </a:r>
            <a:r>
              <a:rPr kumimoji="0" lang="en-US" sz="4000" b="0" i="0" u="none" strike="noStrike" cap="none" normalizeH="0" dirty="0" smtClean="0">
                <a:ln>
                  <a:noFill/>
                </a:ln>
                <a:solidFill>
                  <a:schemeClr val="tx1"/>
                </a:solidFill>
                <a:effectLst/>
                <a:latin typeface="Arial" panose="020B0604020202020204" pitchFamily="34" charset="0"/>
              </a:rPr>
              <a:t> to</a:t>
            </a:r>
            <a:endParaRPr kumimoji="0" 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4000" dirty="0">
              <a:latin typeface="Arial" panose="020B0604020202020204" pitchFamily="34" charset="0"/>
            </a:endParaRPr>
          </a:p>
          <a:p>
            <a:pPr lvl="0" eaLnBrk="0" fontAlgn="base" hangingPunct="0">
              <a:spcBef>
                <a:spcPct val="0"/>
              </a:spcBef>
              <a:spcAft>
                <a:spcPct val="0"/>
              </a:spcAft>
            </a:pPr>
            <a:r>
              <a:rPr kumimoji="0" lang="en-US" sz="4000" b="0" i="0" u="none" strike="noStrike" cap="none" normalizeH="0" baseline="0" dirty="0" smtClean="0">
                <a:ln>
                  <a:noFill/>
                </a:ln>
                <a:solidFill>
                  <a:schemeClr val="tx1"/>
                </a:solidFill>
                <a:effectLst/>
                <a:latin typeface="Arial" panose="020B0604020202020204" pitchFamily="34" charset="0"/>
              </a:rPr>
              <a:t>A </a:t>
            </a:r>
            <a:r>
              <a:rPr lang="en-US" sz="4000" dirty="0" smtClean="0"/>
              <a:t>disputed border territory.</a:t>
            </a:r>
            <a:endParaRPr kumimoji="0" lang="en-US" sz="40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lang="en-US" sz="4000" dirty="0" smtClean="0">
                <a:latin typeface="Arial" panose="020B0604020202020204" pitchFamily="34" charset="0"/>
              </a:rPr>
              <a:t>B </a:t>
            </a:r>
            <a:r>
              <a:rPr lang="en-US" sz="4000" dirty="0" smtClean="0"/>
              <a:t>stolen goods or winnings.</a:t>
            </a:r>
            <a:endParaRPr lang="en-US" sz="4000" dirty="0" smtClean="0">
              <a:latin typeface="Arial" panose="020B0604020202020204" pitchFamily="34" charset="0"/>
            </a:endParaRPr>
          </a:p>
          <a:p>
            <a:pPr lvl="0" eaLnBrk="0" fontAlgn="base" hangingPunct="0">
              <a:spcBef>
                <a:spcPct val="0"/>
              </a:spcBef>
              <a:spcAft>
                <a:spcPct val="0"/>
              </a:spcAft>
            </a:pPr>
            <a:r>
              <a:rPr kumimoji="0" lang="en-US" sz="5400" b="0" i="0" u="none" strike="noStrike" cap="none" normalizeH="0" baseline="0" dirty="0" smtClean="0">
                <a:ln>
                  <a:noFill/>
                </a:ln>
                <a:solidFill>
                  <a:schemeClr val="accent6">
                    <a:lumMod val="50000"/>
                  </a:schemeClr>
                </a:solidFill>
                <a:effectLst/>
                <a:latin typeface="Arial" panose="020B0604020202020204" pitchFamily="34" charset="0"/>
              </a:rPr>
              <a:t>C </a:t>
            </a:r>
            <a:r>
              <a:rPr lang="en-US" sz="5400" dirty="0" smtClean="0">
                <a:solidFill>
                  <a:schemeClr val="accent6">
                    <a:lumMod val="50000"/>
                  </a:schemeClr>
                </a:solidFill>
              </a:rPr>
              <a:t>any shared and limited resource.</a:t>
            </a:r>
            <a:endParaRPr kumimoji="0" lang="en-US" sz="5400" b="0" i="0" u="none" strike="noStrike" cap="none" normalizeH="0" baseline="0" dirty="0" smtClean="0">
              <a:ln>
                <a:noFill/>
              </a:ln>
              <a:solidFill>
                <a:schemeClr val="accent6">
                  <a:lumMod val="50000"/>
                </a:schemeClr>
              </a:solidFill>
              <a:effectLst/>
              <a:latin typeface="Arial" panose="020B0604020202020204" pitchFamily="34" charset="0"/>
            </a:endParaRPr>
          </a:p>
          <a:p>
            <a:pPr lvl="0" eaLnBrk="0" fontAlgn="base" hangingPunct="0">
              <a:spcBef>
                <a:spcPct val="0"/>
              </a:spcBef>
              <a:spcAft>
                <a:spcPct val="0"/>
              </a:spcAft>
            </a:pPr>
            <a:r>
              <a:rPr lang="en-US" sz="4000" dirty="0" smtClean="0">
                <a:latin typeface="Arial" panose="020B0604020202020204" pitchFamily="34" charset="0"/>
              </a:rPr>
              <a:t>D </a:t>
            </a:r>
            <a:r>
              <a:rPr lang="en-US" sz="4000" dirty="0" smtClean="0"/>
              <a:t>any individual's private property.</a:t>
            </a:r>
            <a:endParaRPr kumimoji="0" lang="en-US" sz="4000" b="0" i="0" u="none" strike="noStrike" cap="none" normalizeH="0" baseline="0" dirty="0" smtClean="0">
              <a:ln>
                <a:noFill/>
              </a:ln>
              <a:solidFill>
                <a:schemeClr val="tx1"/>
              </a:solidFill>
              <a:effectLst/>
              <a:latin typeface="Arial" panose="020B0604020202020204" pitchFamily="34" charset="0"/>
            </a:endParaRPr>
          </a:p>
        </p:txBody>
      </p:sp>
      <p:pic>
        <p:nvPicPr>
          <p:cNvPr id="1052" name="Picture 28" descr="http://highered.mcgraw-hill.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74638"/>
            <a:ext cx="9525" cy="4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44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smtClean="0"/>
              <a:t>What does commons mean?</a:t>
            </a:r>
          </a:p>
        </p:txBody>
      </p:sp>
      <p:sp>
        <p:nvSpPr>
          <p:cNvPr id="5123" name="Rectangle 3"/>
          <p:cNvSpPr>
            <a:spLocks noGrp="1" noChangeArrowheads="1"/>
          </p:cNvSpPr>
          <p:nvPr>
            <p:ph type="body" idx="1"/>
          </p:nvPr>
        </p:nvSpPr>
        <p:spPr/>
        <p:txBody>
          <a:bodyPr>
            <a:normAutofit/>
          </a:bodyPr>
          <a:lstStyle/>
          <a:p>
            <a:pPr eaLnBrk="1" hangingPunct="1">
              <a:buFont typeface="Wingdings" panose="05000000000000000000" pitchFamily="2" charset="2"/>
              <a:buNone/>
            </a:pPr>
            <a:r>
              <a:rPr lang="en-US" sz="4400" dirty="0" smtClean="0"/>
              <a:t>“Held in common” means the resource is owned by:</a:t>
            </a:r>
          </a:p>
          <a:p>
            <a:pPr eaLnBrk="1" hangingPunct="1"/>
            <a:r>
              <a:rPr lang="en-US" sz="4400" dirty="0" smtClean="0"/>
              <a:t>No one…or</a:t>
            </a:r>
          </a:p>
          <a:p>
            <a:pPr eaLnBrk="1" hangingPunct="1"/>
            <a:r>
              <a:rPr lang="en-US" sz="4400" dirty="0" smtClean="0"/>
              <a:t>Owned by a group</a:t>
            </a:r>
          </a:p>
          <a:p>
            <a:pPr eaLnBrk="1" hangingPunct="1">
              <a:buFont typeface="Wingdings" panose="05000000000000000000" pitchFamily="2" charset="2"/>
              <a:buNone/>
            </a:pPr>
            <a:r>
              <a:rPr lang="en-US" sz="4400" dirty="0" smtClean="0"/>
              <a:t>=all who have access to the resource.</a:t>
            </a:r>
          </a:p>
        </p:txBody>
      </p:sp>
    </p:spTree>
    <p:extLst>
      <p:ext uri="{BB962C8B-B14F-4D97-AF65-F5344CB8AC3E}">
        <p14:creationId xmlns:p14="http://schemas.microsoft.com/office/powerpoint/2010/main" val="4145618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838200" y="245856"/>
            <a:ext cx="10515600" cy="1325563"/>
          </a:xfrm>
        </p:spPr>
        <p:txBody>
          <a:bodyPr/>
          <a:lstStyle/>
          <a:p>
            <a:pPr eaLnBrk="1" hangingPunct="1"/>
            <a:r>
              <a:rPr lang="en-US" dirty="0" smtClean="0"/>
              <a:t>What is the “tragedy”?</a:t>
            </a:r>
          </a:p>
        </p:txBody>
      </p:sp>
      <p:sp>
        <p:nvSpPr>
          <p:cNvPr id="24579" name="Rectangle 3"/>
          <p:cNvSpPr>
            <a:spLocks noGrp="1" noChangeArrowheads="1"/>
          </p:cNvSpPr>
          <p:nvPr>
            <p:ph type="body" idx="1"/>
          </p:nvPr>
        </p:nvSpPr>
        <p:spPr>
          <a:xfrm>
            <a:off x="838200" y="1571419"/>
            <a:ext cx="10515600" cy="4351338"/>
          </a:xfrm>
        </p:spPr>
        <p:txBody>
          <a:bodyPr>
            <a:normAutofit/>
          </a:bodyPr>
          <a:lstStyle/>
          <a:p>
            <a:pPr eaLnBrk="1" hangingPunct="1"/>
            <a:r>
              <a:rPr lang="en-US" sz="4000" b="1" dirty="0" smtClean="0">
                <a:latin typeface="Arial Black" panose="020B0A04020102020204" pitchFamily="34" charset="0"/>
              </a:rPr>
              <a:t>“</a:t>
            </a:r>
            <a:r>
              <a:rPr lang="en-US" sz="4000" b="1" dirty="0" smtClean="0">
                <a:solidFill>
                  <a:schemeClr val="accent6">
                    <a:lumMod val="50000"/>
                  </a:schemeClr>
                </a:solidFill>
                <a:latin typeface="Arial Black" panose="020B0A04020102020204" pitchFamily="34" charset="0"/>
              </a:rPr>
              <a:t>We can avoid tragedy only by altering our values.”  Hardin, 1968</a:t>
            </a:r>
          </a:p>
          <a:p>
            <a:pPr eaLnBrk="1" hangingPunct="1">
              <a:buFont typeface="Wingdings" panose="05000000000000000000" pitchFamily="2" charset="2"/>
              <a:buNone/>
            </a:pPr>
            <a:endParaRPr lang="en-US" sz="4000" b="1" dirty="0" smtClean="0">
              <a:solidFill>
                <a:schemeClr val="accent6">
                  <a:lumMod val="50000"/>
                </a:schemeClr>
              </a:solidFill>
              <a:latin typeface="Arial Black" panose="020B0A04020102020204" pitchFamily="34" charset="0"/>
            </a:endParaRPr>
          </a:p>
          <a:p>
            <a:pPr eaLnBrk="1" hangingPunct="1">
              <a:buFont typeface="Wingdings" panose="05000000000000000000" pitchFamily="2" charset="2"/>
              <a:buNone/>
            </a:pPr>
            <a:r>
              <a:rPr lang="en-US" sz="4000" b="1" dirty="0" smtClean="0">
                <a:solidFill>
                  <a:schemeClr val="accent6">
                    <a:lumMod val="50000"/>
                  </a:schemeClr>
                </a:solidFill>
                <a:latin typeface="Arial Black" panose="020B0A04020102020204" pitchFamily="34" charset="0"/>
              </a:rPr>
              <a:t>This means we can change the way we live (sustainably) by preserving our natural resources—even in the private sector.  </a:t>
            </a:r>
          </a:p>
        </p:txBody>
      </p:sp>
      <p:pic>
        <p:nvPicPr>
          <p:cNvPr id="24580" name="Picture 4" descr="6452_dead_cow_lying_on_its_back_its_feet_strait_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966" y="5545138"/>
            <a:ext cx="19335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489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 calcmode="lin" valueType="num">
                                      <p:cBhvr additive="base">
                                        <p:cTn id="7"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ppt_x"/>
                                          </p:val>
                                        </p:tav>
                                        <p:tav tm="100000">
                                          <p:val>
                                            <p:strVal val="#ppt_x"/>
                                          </p:val>
                                        </p:tav>
                                      </p:tavLst>
                                    </p:anim>
                                    <p:anim calcmode="lin" valueType="num">
                                      <p:cBhvr additive="base">
                                        <p:cTn id="1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6600"/>
              <a:t>Sustainability…</a:t>
            </a:r>
          </a:p>
        </p:txBody>
      </p:sp>
      <p:sp>
        <p:nvSpPr>
          <p:cNvPr id="3" name="Content Placeholder 2"/>
          <p:cNvSpPr>
            <a:spLocks noGrp="1"/>
          </p:cNvSpPr>
          <p:nvPr>
            <p:ph idx="1"/>
          </p:nvPr>
        </p:nvSpPr>
        <p:spPr>
          <a:xfrm>
            <a:off x="298175" y="1825625"/>
            <a:ext cx="11628782" cy="4351338"/>
          </a:xfrm>
        </p:spPr>
        <p:txBody>
          <a:bodyPr>
            <a:noAutofit/>
          </a:bodyPr>
          <a:lstStyle/>
          <a:p>
            <a:pPr eaLnBrk="1" hangingPunct="1">
              <a:buFont typeface="Wingdings" panose="05000000000000000000" pitchFamily="2" charset="2"/>
              <a:buNone/>
              <a:defRPr/>
            </a:pPr>
            <a:r>
              <a:rPr lang="en-US" sz="6000" dirty="0">
                <a:solidFill>
                  <a:schemeClr val="accent1">
                    <a:lumMod val="50000"/>
                  </a:schemeClr>
                </a:solidFill>
              </a:rPr>
              <a:t>Meeting </a:t>
            </a:r>
            <a:r>
              <a:rPr lang="en-US" sz="6000" b="1" dirty="0">
                <a:solidFill>
                  <a:srgbClr val="FF0000"/>
                </a:solidFill>
              </a:rPr>
              <a:t>present</a:t>
            </a:r>
            <a:r>
              <a:rPr lang="en-US" sz="6000" b="1" dirty="0">
                <a:solidFill>
                  <a:schemeClr val="accent1">
                    <a:lumMod val="50000"/>
                  </a:schemeClr>
                </a:solidFill>
              </a:rPr>
              <a:t> </a:t>
            </a:r>
            <a:r>
              <a:rPr lang="en-US" sz="6000" b="1" dirty="0">
                <a:solidFill>
                  <a:srgbClr val="FF0000"/>
                </a:solidFill>
              </a:rPr>
              <a:t>needs of</a:t>
            </a:r>
          </a:p>
          <a:p>
            <a:pPr eaLnBrk="1" hangingPunct="1">
              <a:buFont typeface="Wingdings" panose="05000000000000000000" pitchFamily="2" charset="2"/>
              <a:buNone/>
              <a:defRPr/>
            </a:pPr>
            <a:r>
              <a:rPr lang="en-US" sz="6000" b="1" dirty="0">
                <a:solidFill>
                  <a:srgbClr val="FF0000"/>
                </a:solidFill>
              </a:rPr>
              <a:t>today’s </a:t>
            </a:r>
            <a:r>
              <a:rPr lang="en-US" sz="6000" b="1" dirty="0" smtClean="0">
                <a:solidFill>
                  <a:srgbClr val="FF0000"/>
                </a:solidFill>
              </a:rPr>
              <a:t>populations </a:t>
            </a:r>
            <a:r>
              <a:rPr lang="en-US" sz="6000" dirty="0" smtClean="0">
                <a:solidFill>
                  <a:schemeClr val="accent1">
                    <a:lumMod val="50000"/>
                  </a:schemeClr>
                </a:solidFill>
              </a:rPr>
              <a:t>without </a:t>
            </a:r>
            <a:r>
              <a:rPr lang="en-US" sz="6000" b="1" u="sng" dirty="0">
                <a:solidFill>
                  <a:srgbClr val="7030A0"/>
                </a:solidFill>
              </a:rPr>
              <a:t>compromising</a:t>
            </a:r>
            <a:r>
              <a:rPr lang="en-US" sz="6000" dirty="0">
                <a:solidFill>
                  <a:schemeClr val="accent1">
                    <a:lumMod val="50000"/>
                  </a:schemeClr>
                </a:solidFill>
              </a:rPr>
              <a:t> </a:t>
            </a:r>
            <a:r>
              <a:rPr lang="en-US" sz="6000" dirty="0" smtClean="0">
                <a:solidFill>
                  <a:schemeClr val="accent1">
                    <a:lumMod val="50000"/>
                  </a:schemeClr>
                </a:solidFill>
              </a:rPr>
              <a:t>the </a:t>
            </a:r>
            <a:r>
              <a:rPr lang="en-US" sz="6000" b="1" dirty="0" smtClean="0">
                <a:solidFill>
                  <a:schemeClr val="accent6">
                    <a:lumMod val="50000"/>
                  </a:schemeClr>
                </a:solidFill>
              </a:rPr>
              <a:t>needs </a:t>
            </a:r>
            <a:r>
              <a:rPr lang="en-US" sz="6000" b="1" dirty="0">
                <a:solidFill>
                  <a:schemeClr val="accent6">
                    <a:lumMod val="50000"/>
                  </a:schemeClr>
                </a:solidFill>
              </a:rPr>
              <a:t>of future</a:t>
            </a:r>
          </a:p>
          <a:p>
            <a:pPr eaLnBrk="1" hangingPunct="1">
              <a:buFont typeface="Wingdings" panose="05000000000000000000" pitchFamily="2" charset="2"/>
              <a:buNone/>
              <a:defRPr/>
            </a:pPr>
            <a:r>
              <a:rPr lang="en-US" sz="6000" b="1" dirty="0">
                <a:solidFill>
                  <a:schemeClr val="accent6">
                    <a:lumMod val="50000"/>
                  </a:schemeClr>
                </a:solidFill>
              </a:rPr>
              <a:t>generations.</a:t>
            </a:r>
          </a:p>
        </p:txBody>
      </p:sp>
    </p:spTree>
    <p:extLst>
      <p:ext uri="{BB962C8B-B14F-4D97-AF65-F5344CB8AC3E}">
        <p14:creationId xmlns:p14="http://schemas.microsoft.com/office/powerpoint/2010/main" val="388307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Easter Island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04269"/>
            <a:ext cx="6639339" cy="5394705"/>
          </a:xfrm>
        </p:spPr>
      </p:pic>
      <p:sp>
        <p:nvSpPr>
          <p:cNvPr id="3" name="TextBox 2"/>
          <p:cNvSpPr txBox="1"/>
          <p:nvPr/>
        </p:nvSpPr>
        <p:spPr>
          <a:xfrm>
            <a:off x="6897756" y="796167"/>
            <a:ext cx="4750905" cy="5632311"/>
          </a:xfrm>
          <a:prstGeom prst="rect">
            <a:avLst/>
          </a:prstGeom>
          <a:noFill/>
        </p:spPr>
        <p:txBody>
          <a:bodyPr wrap="square" rtlCol="0">
            <a:spAutoFit/>
          </a:bodyPr>
          <a:lstStyle/>
          <a:p>
            <a:r>
              <a:rPr lang="en-US" sz="2400" dirty="0"/>
              <a:t>Forests were clear-cut for canoes, ropes and firewood. </a:t>
            </a:r>
            <a:endParaRPr lang="en-US" sz="2400" dirty="0" smtClean="0"/>
          </a:p>
          <a:p>
            <a:endParaRPr lang="en-US" sz="2400" dirty="0" smtClean="0"/>
          </a:p>
          <a:p>
            <a:r>
              <a:rPr lang="en-US" sz="2400" dirty="0" smtClean="0"/>
              <a:t>Farms were stripped </a:t>
            </a:r>
            <a:r>
              <a:rPr lang="en-US" sz="2400" dirty="0"/>
              <a:t>soils of available nutrients. </a:t>
            </a:r>
            <a:endParaRPr lang="en-US" sz="2400" dirty="0" smtClean="0"/>
          </a:p>
          <a:p>
            <a:endParaRPr lang="en-US" sz="2400" dirty="0" smtClean="0"/>
          </a:p>
          <a:p>
            <a:r>
              <a:rPr lang="en-US" sz="2400" dirty="0" smtClean="0"/>
              <a:t>Bird</a:t>
            </a:r>
            <a:r>
              <a:rPr lang="en-US" sz="2400" dirty="0"/>
              <a:t>, fish and porpoise populations dwindled to extinction by overhunting. </a:t>
            </a:r>
            <a:endParaRPr lang="en-US" sz="2400" dirty="0" smtClean="0"/>
          </a:p>
          <a:p>
            <a:endParaRPr lang="en-US" sz="2400" dirty="0"/>
          </a:p>
          <a:p>
            <a:r>
              <a:rPr lang="en-US" sz="2400" dirty="0" smtClean="0"/>
              <a:t>Blind </a:t>
            </a:r>
            <a:r>
              <a:rPr lang="en-US" sz="2400" dirty="0"/>
              <a:t>to the impact that a growing population would have on the environment, inhabitants used up the island’s resources until there was nothing left.</a:t>
            </a:r>
          </a:p>
        </p:txBody>
      </p:sp>
    </p:spTree>
    <p:extLst>
      <p:ext uri="{BB962C8B-B14F-4D97-AF65-F5344CB8AC3E}">
        <p14:creationId xmlns:p14="http://schemas.microsoft.com/office/powerpoint/2010/main" val="425693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Food Web                                    Food Chain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452" y="1690688"/>
            <a:ext cx="5811078" cy="46255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324" y="1603893"/>
            <a:ext cx="4762500" cy="4762500"/>
          </a:xfrm>
          <a:prstGeom prst="rect">
            <a:avLst/>
          </a:prstGeom>
        </p:spPr>
      </p:pic>
    </p:spTree>
    <p:extLst>
      <p:ext uri="{BB962C8B-B14F-4D97-AF65-F5344CB8AC3E}">
        <p14:creationId xmlns:p14="http://schemas.microsoft.com/office/powerpoint/2010/main" val="3583065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443</Words>
  <Application>Microsoft Office PowerPoint</Application>
  <PresentationFormat>Widescreen</PresentationFormat>
  <Paragraphs>103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PGothic</vt:lpstr>
      <vt:lpstr>Arial</vt:lpstr>
      <vt:lpstr>Arial Black</vt:lpstr>
      <vt:lpstr>Calibri</vt:lpstr>
      <vt:lpstr>Calibri Light</vt:lpstr>
      <vt:lpstr>Wingdings</vt:lpstr>
      <vt:lpstr>Office Theme</vt:lpstr>
      <vt:lpstr>  APES—Ecology, Cycle, and Tragedy of Commons  1) Sign in by period  2) Pick up an concept map and fill it in   Remember to Shmoop at home or annotate and take quizzes in review book</vt:lpstr>
      <vt:lpstr>PowerPoint Presentation</vt:lpstr>
      <vt:lpstr>PowerPoint Presentation</vt:lpstr>
      <vt:lpstr>PowerPoint Presentation</vt:lpstr>
      <vt:lpstr>What does commons mean?</vt:lpstr>
      <vt:lpstr>What is the “tragedy”?</vt:lpstr>
      <vt:lpstr>Sustainability…</vt:lpstr>
      <vt:lpstr>Lessons from Easter Island</vt:lpstr>
      <vt:lpstr>   Food Web                                    Food Chain</vt:lpstr>
      <vt:lpstr>“The day they parachuted cats into Borneo!”</vt:lpstr>
      <vt:lpstr>The end of the story…</vt:lpstr>
      <vt:lpstr>When two species have a mutualistic relationship _____. </vt:lpstr>
      <vt:lpstr>When two species have a mutualistic relationship _____. </vt:lpstr>
      <vt:lpstr>PowerPoint Presentation</vt:lpstr>
      <vt:lpstr>PowerPoint Presentation</vt:lpstr>
      <vt:lpstr>The competitive exclusion principle says _____.</vt:lpstr>
      <vt:lpstr>The competitive exclusion principle says _____.</vt:lpstr>
      <vt:lpstr>Carbon Cycle</vt:lpstr>
      <vt:lpstr>Nitrogen Cycle</vt:lpstr>
      <vt:lpstr>Phosphorous Cycle</vt:lpstr>
      <vt:lpstr>Succession</vt:lpstr>
      <vt:lpstr> Which would be expected to appear first during secondary succession?</vt:lpstr>
      <vt:lpstr>All of the following are true concerning the characteristics of a climax community EXCEPT</vt:lpstr>
      <vt:lpstr>All of the following are true concerning the characteristics of a climax community EXCEPT</vt:lpstr>
      <vt:lpstr>Biomes</vt:lpstr>
      <vt:lpstr>Taiga/Borreal                                       Rainforest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APES—Ecology, Cycle, and Tragedy of Commons  1) Sign in by period  2) Pick up an concept map and fill it in</dc:title>
  <dc:creator>Vanessa</dc:creator>
  <cp:lastModifiedBy>Vanessa</cp:lastModifiedBy>
  <cp:revision>14</cp:revision>
  <dcterms:created xsi:type="dcterms:W3CDTF">2014-03-12T18:39:17Z</dcterms:created>
  <dcterms:modified xsi:type="dcterms:W3CDTF">2014-03-14T18:04:51Z</dcterms:modified>
</cp:coreProperties>
</file>